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284" r:id="rId5"/>
    <p:sldId id="256" r:id="rId6"/>
    <p:sldId id="334" r:id="rId7"/>
    <p:sldId id="274" r:id="rId8"/>
    <p:sldId id="313" r:id="rId9"/>
    <p:sldId id="275" r:id="rId10"/>
    <p:sldId id="314" r:id="rId11"/>
    <p:sldId id="309" r:id="rId12"/>
    <p:sldId id="311" r:id="rId13"/>
    <p:sldId id="308" r:id="rId14"/>
    <p:sldId id="328" r:id="rId15"/>
    <p:sldId id="315" r:id="rId16"/>
    <p:sldId id="259" r:id="rId17"/>
    <p:sldId id="325" r:id="rId18"/>
    <p:sldId id="329" r:id="rId19"/>
    <p:sldId id="330" r:id="rId20"/>
    <p:sldId id="318" r:id="rId21"/>
    <p:sldId id="304" r:id="rId22"/>
    <p:sldId id="319" r:id="rId23"/>
    <p:sldId id="285" r:id="rId24"/>
    <p:sldId id="280" r:id="rId25"/>
    <p:sldId id="290" r:id="rId26"/>
    <p:sldId id="292" r:id="rId27"/>
    <p:sldId id="281" r:id="rId28"/>
    <p:sldId id="324" r:id="rId29"/>
    <p:sldId id="321" r:id="rId30"/>
    <p:sldId id="322" r:id="rId31"/>
    <p:sldId id="310" r:id="rId32"/>
    <p:sldId id="295" r:id="rId33"/>
    <p:sldId id="296" r:id="rId34"/>
    <p:sldId id="323" r:id="rId35"/>
    <p:sldId id="317" r:id="rId36"/>
    <p:sldId id="316" r:id="rId37"/>
    <p:sldId id="333" r:id="rId38"/>
    <p:sldId id="283" r:id="rId39"/>
    <p:sldId id="331" r:id="rId40"/>
    <p:sldId id="326" r:id="rId41"/>
    <p:sldId id="272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4ED977-70C1-6C17-3BA9-33283FC0BFBF}" name="Joanna Piskorz" initials="JP" userId="S::joanna.piskorz@uwr.edu.pl::1bf92660-044c-4ae1-ba71-974d356e2b46" providerId="AD"/>
  <p188:author id="{2E87B9AD-FCC1-1BDC-50FB-6656D676DA16}" name="Magdalena Nawrat" initials="MN" userId="S::magdalena.nawrat@uwr.edu.pl::e423439e-a74c-43bc-ab27-59473bc0c978" providerId="AD"/>
  <p188:author id="{9E1765B2-DD52-5559-0ED8-F692EE564A8A}" name="Katarzyna Serafińska" initials="KS" userId="S::katarzyna.serafinska@uwr.edu.pl::28833182-678c-48b4-973d-aa8e3a00fe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06B3B-6195-0317-F369-1600E910E8C8}" v="4" dt="2025-10-09T12:58:40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7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3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6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0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6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34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0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nhip.uwr.edu.pl/szkolenia-bhp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055">
            <a:extLst>
              <a:ext uri="{FF2B5EF4-FFF2-40B4-BE49-F238E27FC236}">
                <a16:creationId xmlns:a16="http://schemas.microsoft.com/office/drawing/2014/main" id="{5D4BBAA4-5350-4225-A232-680E7C33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80574B87-291D-42D5-849E-368485E04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7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ytuł 3">
            <a:extLst>
              <a:ext uri="{FF2B5EF4-FFF2-40B4-BE49-F238E27FC236}">
                <a16:creationId xmlns:a16="http://schemas.microsoft.com/office/drawing/2014/main" id="{9CC292B0-C264-4B9C-8879-E54D09E4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pl-PL" sz="4000" b="1" err="1">
                <a:solidFill>
                  <a:srgbClr val="FFFFFF"/>
                </a:solidFill>
                <a:latin typeface="Cambria"/>
                <a:ea typeface="Cambria"/>
              </a:rPr>
              <a:t>Instytut</a:t>
            </a:r>
            <a:r>
              <a:rPr lang="en-US" altLang="pl-PL" sz="4000" b="1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r>
              <a:rPr lang="en-US" altLang="pl-PL" sz="4000" b="1" err="1">
                <a:solidFill>
                  <a:srgbClr val="FFFFFF"/>
                </a:solidFill>
                <a:latin typeface="Cambria"/>
                <a:ea typeface="Cambria"/>
              </a:rPr>
              <a:t>Psychologii</a:t>
            </a:r>
            <a:r>
              <a:rPr lang="en-US" altLang="pl-PL" sz="4000" b="1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br>
              <a:rPr lang="en-US" altLang="pl-PL" sz="4000" b="1">
                <a:latin typeface="Cambria"/>
              </a:rPr>
            </a:br>
            <a:r>
              <a:rPr lang="en-US" altLang="pl-PL" sz="4000" b="1" err="1">
                <a:solidFill>
                  <a:srgbClr val="FFFFFF"/>
                </a:solidFill>
                <a:latin typeface="Cambria"/>
                <a:ea typeface="Cambria"/>
              </a:rPr>
              <a:t>Uniwersytetu</a:t>
            </a:r>
            <a:r>
              <a:rPr lang="en-US" altLang="pl-PL" sz="4000" b="1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r>
              <a:rPr lang="en-US" altLang="pl-PL" sz="4000" b="1" err="1">
                <a:solidFill>
                  <a:srgbClr val="FFFFFF"/>
                </a:solidFill>
                <a:latin typeface="Cambria"/>
                <a:ea typeface="Cambria"/>
              </a:rPr>
              <a:t>Wrocławskiego</a:t>
            </a:r>
            <a:endParaRPr lang="en-US" altLang="pl-PL" sz="4000" b="1">
              <a:solidFill>
                <a:srgbClr val="FFFFFF"/>
              </a:solidFill>
              <a:latin typeface="Cambria"/>
              <a:ea typeface="Cambria"/>
            </a:endParaRPr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DDBB8A1B-F478-46E3-B3D4-FC7E87D51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Symbol zastępczy zawartości 6" descr="Obraz zawierający budynek, drzewo, zewnętrzne, stare">
            <a:extLst>
              <a:ext uri="{FF2B5EF4-FFF2-40B4-BE49-F238E27FC236}">
                <a16:creationId xmlns:a16="http://schemas.microsoft.com/office/drawing/2014/main" id="{88F73E73-0098-47F0-9CD2-CE0E123CB5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2" y="1017473"/>
            <a:ext cx="4783847" cy="348792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72F555A-DD3A-FB3E-7494-A2119FFE3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020" y="1112355"/>
            <a:ext cx="2921658" cy="101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FFD48C-E3BB-9C3D-F8ED-59C0DEE2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28" y="770467"/>
            <a:ext cx="3154176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b="1" kern="1200" spc="-120" baseline="0" err="1">
                <a:solidFill>
                  <a:srgbClr val="FFFFFF"/>
                </a:solidFill>
                <a:latin typeface="Cambria"/>
                <a:ea typeface="Cambria"/>
              </a:rPr>
              <a:t>Regulamin</a:t>
            </a:r>
            <a:r>
              <a:rPr lang="en-US" sz="4000" b="1" kern="1200" spc="-120" baseline="0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r>
              <a:rPr lang="en-US" sz="4000" b="1" kern="1200" spc="-120" baseline="0" err="1">
                <a:solidFill>
                  <a:srgbClr val="FFFFFF"/>
                </a:solidFill>
                <a:latin typeface="Cambria"/>
                <a:ea typeface="Cambria"/>
              </a:rPr>
              <a:t>Studiów</a:t>
            </a:r>
            <a:r>
              <a:rPr lang="en-US" sz="5800" b="1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289108-6AD0-4646-79E2-53C7B532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34" y="4206876"/>
            <a:ext cx="3106169" cy="164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err="1">
                <a:solidFill>
                  <a:schemeClr val="bg1"/>
                </a:solidFill>
                <a:latin typeface="+mj-lt"/>
              </a:rPr>
              <a:t>Uchwała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 nr 68/2024 </a:t>
            </a:r>
            <a:r>
              <a:rPr lang="en-US" sz="2200" err="1">
                <a:solidFill>
                  <a:schemeClr val="bg1"/>
                </a:solidFill>
                <a:latin typeface="+mj-lt"/>
              </a:rPr>
              <a:t>Senatu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+mj-lt"/>
              </a:rPr>
              <a:t>Uniwersytetu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err="1">
                <a:solidFill>
                  <a:schemeClr val="bg1"/>
                </a:solidFill>
                <a:latin typeface="+mj-lt"/>
              </a:rPr>
              <a:t>Wrocławskiego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 z </a:t>
            </a:r>
            <a:r>
              <a:rPr lang="en-US" sz="2200" err="1">
                <a:solidFill>
                  <a:schemeClr val="bg1"/>
                </a:solidFill>
                <a:latin typeface="+mj-lt"/>
              </a:rPr>
              <a:t>dnia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 24 </a:t>
            </a:r>
            <a:r>
              <a:rPr lang="en-US" sz="2200" err="1">
                <a:solidFill>
                  <a:schemeClr val="bg1"/>
                </a:solidFill>
                <a:latin typeface="+mj-lt"/>
              </a:rPr>
              <a:t>kwietnia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 2024 </a:t>
            </a:r>
            <a:r>
              <a:rPr lang="en-US" sz="2200" err="1">
                <a:solidFill>
                  <a:schemeClr val="bg1"/>
                </a:solidFill>
                <a:latin typeface="+mj-lt"/>
              </a:rPr>
              <a:t>roku</a:t>
            </a:r>
            <a:r>
              <a:rPr lang="en-US" sz="2200">
                <a:solidFill>
                  <a:schemeClr val="bg1"/>
                </a:solidFill>
                <a:latin typeface="+mj-lt"/>
              </a:rPr>
              <a:t> </a:t>
            </a:r>
            <a:endParaRPr lang="en-US" sz="2200">
              <a:solidFill>
                <a:schemeClr val="bg1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9402" y="0"/>
            <a:ext cx="50545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077683-7B1B-6466-B514-E6D7059D61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0" r="33479" b="-1"/>
          <a:stretch>
            <a:fillRect/>
          </a:stretch>
        </p:blipFill>
        <p:spPr>
          <a:xfrm>
            <a:off x="4572000" y="629265"/>
            <a:ext cx="4089402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40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CCDC81-AE93-E7BB-2E81-F8840C06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17" y="770467"/>
            <a:ext cx="2844299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err="1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Obowiązki</a:t>
            </a:r>
            <a:br>
              <a:rPr lang="en-US" sz="3200" b="1">
                <a:latin typeface="Cambria"/>
                <a:ea typeface="Calibri Light"/>
                <a:cs typeface="Calibri Light"/>
              </a:rPr>
            </a:br>
            <a:r>
              <a:rPr lang="en-US" sz="3200" b="1" err="1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przewidziane</a:t>
            </a:r>
            <a:r>
              <a:rPr lang="en-US" sz="3200" b="1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 </a:t>
            </a:r>
            <a:r>
              <a:rPr lang="en-US" sz="3200" b="1" err="1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regulaminem</a:t>
            </a:r>
            <a:r>
              <a:rPr lang="en-US" sz="3200" b="1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 </a:t>
            </a:r>
            <a:r>
              <a:rPr lang="en-US" sz="3200" b="1" err="1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studiów</a:t>
            </a:r>
            <a:r>
              <a:rPr lang="en-US" sz="3200" b="1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 w </a:t>
            </a:r>
            <a:r>
              <a:rPr lang="en-US" sz="3200" b="1" err="1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UWr</a:t>
            </a:r>
            <a:r>
              <a:rPr lang="en-US" sz="3200" b="1">
                <a:solidFill>
                  <a:srgbClr val="FFFFFF"/>
                </a:solidFill>
                <a:latin typeface="Cambria"/>
                <a:ea typeface="Calibri Light"/>
                <a:cs typeface="Calibri Light"/>
              </a:rPr>
              <a:t>  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152F8630-8D46-ABA6-0F72-7BE9DF418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868" y="313534"/>
            <a:ext cx="5662712" cy="63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8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A4525-12C1-89FE-D26E-F194D21EA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444982-0C4C-7A6A-526F-B04A5FBF8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2232248"/>
          </a:xfrm>
        </p:spPr>
        <p:txBody>
          <a:bodyPr>
            <a:normAutofit/>
          </a:bodyPr>
          <a:lstStyle/>
          <a:p>
            <a:r>
              <a:rPr lang="pl-PL" sz="4000" b="1">
                <a:latin typeface="Cambria"/>
                <a:ea typeface="Cambria"/>
              </a:rPr>
              <a:t>Studia psychologiczne </a:t>
            </a:r>
            <a:br>
              <a:rPr lang="pl-PL" sz="4000" b="1">
                <a:latin typeface="Cambria" pitchFamily="18" charset="0"/>
              </a:rPr>
            </a:br>
            <a:r>
              <a:rPr lang="pl-PL" sz="4000" b="1">
                <a:latin typeface="Cambria"/>
                <a:ea typeface="Cambria"/>
              </a:rPr>
              <a:t>w Instytucie Psychologii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BC3FFB8-966C-39B4-70A1-39D0B7165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15212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sz="2800" b="1">
              <a:solidFill>
                <a:srgbClr val="FFC000"/>
              </a:solidFill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17801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570" y="274638"/>
            <a:ext cx="8088332" cy="1710566"/>
          </a:xfrm>
        </p:spPr>
        <p:txBody>
          <a:bodyPr>
            <a:normAutofit/>
          </a:bodyPr>
          <a:lstStyle/>
          <a:p>
            <a:pPr algn="ctr"/>
            <a:r>
              <a:rPr lang="pl-PL" sz="4000" b="1">
                <a:latin typeface="Cambria"/>
                <a:ea typeface="Cambria"/>
              </a:rPr>
              <a:t>Program studiów</a:t>
            </a:r>
            <a:br>
              <a:rPr lang="pl-PL" sz="4000" b="1">
                <a:latin typeface="Cambria"/>
                <a:ea typeface="Cambria"/>
              </a:rPr>
            </a:br>
            <a:r>
              <a:rPr lang="pl-PL" sz="2000" b="1">
                <a:latin typeface="Cambria"/>
                <a:ea typeface="Cambria"/>
              </a:rPr>
              <a:t>(strona internetowa </a:t>
            </a:r>
            <a:r>
              <a:rPr lang="pl-PL" sz="2000" b="1" err="1">
                <a:latin typeface="Cambria"/>
                <a:ea typeface="Cambria"/>
              </a:rPr>
              <a:t>IPs</a:t>
            </a:r>
            <a:r>
              <a:rPr lang="pl-PL" sz="2000" b="1">
                <a:latin typeface="Cambria"/>
                <a:ea typeface="Cambria"/>
              </a:rPr>
              <a:t>: </a:t>
            </a:r>
            <a:br>
              <a:rPr lang="pl-PL" sz="2000" b="1">
                <a:latin typeface="Cambria"/>
                <a:ea typeface="Cambria"/>
              </a:rPr>
            </a:br>
            <a:r>
              <a:rPr lang="pl-PL" sz="2000" b="1">
                <a:latin typeface="Cambria"/>
                <a:ea typeface="Cambria"/>
              </a:rPr>
              <a:t>zakładka studia/studia magisterskie/studia dzienne vs studia wieczorowe/program studiów) </a:t>
            </a:r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B42F4C-29ED-10B1-C345-02E36BA43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 sz="1800" b="1">
              <a:latin typeface="Cambria"/>
              <a:ea typeface="Cambria"/>
              <a:cs typeface="Calibri Light"/>
            </a:endParaRPr>
          </a:p>
          <a:p>
            <a:r>
              <a:rPr lang="pl-PL" sz="1800" b="1" dirty="0">
                <a:latin typeface="Cambria"/>
                <a:ea typeface="Cambria"/>
                <a:cs typeface="Calibri Light"/>
              </a:rPr>
              <a:t>Przedmioty obligatoryjne</a:t>
            </a:r>
            <a:r>
              <a:rPr lang="pl-PL" sz="1800" dirty="0">
                <a:latin typeface="Cambria"/>
                <a:ea typeface="Cambria"/>
                <a:cs typeface="Calibri Light"/>
              </a:rPr>
              <a:t> (I – III rok)</a:t>
            </a:r>
            <a:endParaRPr lang="en-US" sz="1800" dirty="0">
              <a:solidFill>
                <a:srgbClr val="000000"/>
              </a:solidFill>
              <a:latin typeface="Cambria"/>
              <a:ea typeface="Cambria"/>
              <a:cs typeface="Calibri Light"/>
            </a:endParaRPr>
          </a:p>
          <a:p>
            <a:r>
              <a:rPr lang="pl-PL" sz="1800" b="1" dirty="0">
                <a:latin typeface="Cambria"/>
                <a:ea typeface="Cambria"/>
                <a:cs typeface="Calibri Light"/>
              </a:rPr>
              <a:t>Przedmioty podstawowe w ramach dziedzin pokrewnych </a:t>
            </a:r>
            <a:r>
              <a:rPr lang="pl-PL" sz="1800" dirty="0">
                <a:latin typeface="Cambria"/>
                <a:ea typeface="Cambria"/>
                <a:cs typeface="Calibri Light"/>
              </a:rPr>
              <a:t>(I – III rok)</a:t>
            </a:r>
            <a:endParaRPr lang="en-US" sz="1800" dirty="0">
              <a:solidFill>
                <a:srgbClr val="000000"/>
              </a:solidFill>
              <a:latin typeface="Cambria"/>
              <a:ea typeface="Cambria"/>
              <a:cs typeface="Calibri Light"/>
            </a:endParaRPr>
          </a:p>
          <a:p>
            <a:r>
              <a:rPr lang="pl-PL" sz="1800" b="1" dirty="0">
                <a:latin typeface="Cambria"/>
                <a:ea typeface="Cambria"/>
                <a:cs typeface="Calibri Light"/>
              </a:rPr>
              <a:t>Przedmioty fakultatywne </a:t>
            </a:r>
            <a:r>
              <a:rPr lang="pl-PL" sz="1800" dirty="0">
                <a:latin typeface="Cambria"/>
                <a:ea typeface="Cambria"/>
                <a:cs typeface="Calibri Light"/>
              </a:rPr>
              <a:t>(I – III i V rok w formule modułów edukacyjnych)</a:t>
            </a:r>
            <a:endParaRPr lang="en-US" sz="1800" dirty="0">
              <a:solidFill>
                <a:srgbClr val="000000"/>
              </a:solidFill>
              <a:latin typeface="Cambria"/>
              <a:ea typeface="Cambria"/>
              <a:cs typeface="Calibri Light"/>
            </a:endParaRPr>
          </a:p>
          <a:p>
            <a:r>
              <a:rPr lang="pl-PL" sz="1800" b="1" dirty="0">
                <a:latin typeface="Cambria"/>
                <a:ea typeface="Cambria"/>
                <a:cs typeface="Calibri Light"/>
              </a:rPr>
              <a:t>Lektorat języka obcego</a:t>
            </a:r>
            <a:endParaRPr lang="pl-PL" sz="1800" dirty="0">
              <a:solidFill>
                <a:srgbClr val="000000"/>
              </a:solidFill>
              <a:latin typeface="Cambria"/>
              <a:ea typeface="Cambria"/>
              <a:cs typeface="Calibri Light"/>
            </a:endParaRPr>
          </a:p>
          <a:p>
            <a:r>
              <a:rPr lang="pl-PL" sz="1800" b="1" dirty="0">
                <a:latin typeface="Cambria"/>
                <a:ea typeface="Cambria"/>
                <a:cs typeface="Calibri Light"/>
              </a:rPr>
              <a:t>Wychowanie fizyczne</a:t>
            </a:r>
            <a:r>
              <a:rPr lang="pl-PL" sz="1800" dirty="0">
                <a:latin typeface="Cambria"/>
                <a:ea typeface="Cambria"/>
                <a:cs typeface="Calibri Light"/>
              </a:rPr>
              <a:t> (od II roku na studiach stacjonarnych) </a:t>
            </a:r>
            <a:endParaRPr lang="pl-PL" sz="1800" dirty="0">
              <a:solidFill>
                <a:srgbClr val="000000"/>
              </a:solidFill>
              <a:latin typeface="Cambria"/>
              <a:ea typeface="Cambria"/>
              <a:cs typeface="Calibri Light"/>
            </a:endParaRPr>
          </a:p>
          <a:p>
            <a:r>
              <a:rPr lang="pl-PL" sz="1800" b="1" dirty="0">
                <a:latin typeface="Cambria"/>
                <a:ea typeface="Cambria"/>
                <a:cs typeface="Calibri Light"/>
              </a:rPr>
              <a:t>Specjalności </a:t>
            </a:r>
            <a:r>
              <a:rPr lang="pl-PL" sz="1800" dirty="0">
                <a:latin typeface="Cambria"/>
                <a:ea typeface="Cambria"/>
                <a:cs typeface="Calibri Light"/>
              </a:rPr>
              <a:t>(IV – V rok) - zasady rekrutacji na specjalności znajdują się w Komunikacie Dziekana 7/2024 z dnia 30 września 2024 roku (na stronie </a:t>
            </a:r>
            <a:r>
              <a:rPr lang="pl-PL" sz="1800" dirty="0" err="1">
                <a:latin typeface="Cambria"/>
                <a:ea typeface="Cambria"/>
                <a:cs typeface="Calibri Light"/>
              </a:rPr>
              <a:t>IPs</a:t>
            </a:r>
            <a:r>
              <a:rPr lang="pl-PL" sz="1800" dirty="0">
                <a:latin typeface="Cambria"/>
                <a:ea typeface="Cambria"/>
                <a:cs typeface="Calibri Light"/>
              </a:rPr>
              <a:t>) </a:t>
            </a:r>
          </a:p>
          <a:p>
            <a:r>
              <a:rPr lang="pl-PL" sz="1800" b="1" dirty="0">
                <a:latin typeface="Cambria"/>
                <a:ea typeface="Cambria"/>
                <a:cs typeface="+mn-lt"/>
              </a:rPr>
              <a:t>Praktyki zawodowe </a:t>
            </a:r>
            <a:r>
              <a:rPr lang="pl-PL" sz="1800" dirty="0">
                <a:latin typeface="Cambria"/>
                <a:ea typeface="Cambria"/>
                <a:cs typeface="+mn-lt"/>
              </a:rPr>
              <a:t>(po III roku) </a:t>
            </a:r>
          </a:p>
          <a:p>
            <a:r>
              <a:rPr lang="pl-PL" sz="1800" b="1" dirty="0">
                <a:latin typeface="Cambria"/>
                <a:ea typeface="Cambria"/>
                <a:cs typeface="+mn-lt"/>
              </a:rPr>
              <a:t>Seminarium magisterskie </a:t>
            </a:r>
            <a:r>
              <a:rPr lang="pl-PL" sz="1800" dirty="0">
                <a:latin typeface="Cambria"/>
                <a:ea typeface="Cambria"/>
                <a:cs typeface="+mn-lt"/>
              </a:rPr>
              <a:t>(IV – V rok) </a:t>
            </a:r>
          </a:p>
          <a:p>
            <a:endParaRPr lang="pl-PL"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CA0493-301B-14F5-95BB-9F4117F3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>
                <a:latin typeface="Cambria"/>
                <a:ea typeface="Calibri Light"/>
                <a:cs typeface="Calibri Light"/>
              </a:rPr>
              <a:t>Sylabusy przedmiotowe </a:t>
            </a:r>
            <a:endParaRPr lang="pl-PL" sz="4000" b="1">
              <a:latin typeface="Cambria"/>
              <a:ea typeface="Cambria"/>
            </a:endParaRPr>
          </a:p>
        </p:txBody>
      </p:sp>
      <p:pic>
        <p:nvPicPr>
          <p:cNvPr id="4" name="Symbol zastępczy zawartości 3" descr="Obraz zawierający tekst, zrzut ekranu&#10;&#10;Zawartość wygenerowana przez AI może być niepoprawna.">
            <a:extLst>
              <a:ext uri="{FF2B5EF4-FFF2-40B4-BE49-F238E27FC236}">
                <a16:creationId xmlns:a16="http://schemas.microsoft.com/office/drawing/2014/main" id="{B74E3D88-7CF9-7686-D145-9AACA5830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064" y="2314460"/>
            <a:ext cx="7062007" cy="37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5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718DC-5993-4E8F-2899-32C8DDE2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>
                <a:latin typeface="Cambria"/>
                <a:ea typeface="Calibri Light"/>
                <a:cs typeface="Calibri Light"/>
              </a:rPr>
              <a:t>Zaliczenia zajęć i egzaminy </a:t>
            </a:r>
            <a:endParaRPr lang="pl-PL" sz="4000" b="1">
              <a:latin typeface="Cambria"/>
              <a:ea typeface="Cambria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9572FE-0F3B-585B-B68C-2CDA4782C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b="1">
                <a:latin typeface="Cambria"/>
                <a:ea typeface="Cambria"/>
                <a:cs typeface="Calibri Light"/>
              </a:rPr>
              <a:t>osoba prowadząca zajęcia zobligowana jest do zakomunikowania studentom warunków zaliczenia przedmiotu na pierwszych zajęciach, a następnie niezmieniania ich w trakcie trwania semestru, w trakcie zaliczenia lub po terminie zaliczenia – </a:t>
            </a:r>
            <a:r>
              <a:rPr lang="pl-PL" sz="2000" b="1">
                <a:solidFill>
                  <a:schemeClr val="accent1">
                    <a:lumMod val="76000"/>
                  </a:schemeClr>
                </a:solidFill>
                <a:latin typeface="Cambria"/>
                <a:ea typeface="Cambria"/>
                <a:cs typeface="Calibri Light"/>
              </a:rPr>
              <a:t>kontrakt na pierwszych zajęciach</a:t>
            </a:r>
            <a:endParaRPr lang="pl-PL" sz="2000" b="1">
              <a:solidFill>
                <a:schemeClr val="accent1">
                  <a:lumMod val="76000"/>
                </a:schemeClr>
              </a:solidFill>
              <a:latin typeface="Cambria"/>
              <a:ea typeface="Calibri Light"/>
              <a:cs typeface="Calibri Light"/>
            </a:endParaRPr>
          </a:p>
          <a:p>
            <a:r>
              <a:rPr lang="pl-PL" sz="2000" b="1">
                <a:latin typeface="Cambria"/>
                <a:ea typeface="Calibri Light"/>
                <a:cs typeface="Calibri Light"/>
              </a:rPr>
              <a:t>zajęcia niekończące się egzaminem zaliczane są przez osobę prowadzącą przed rozpoczęciem sesji </a:t>
            </a:r>
            <a:r>
              <a:rPr lang="pl-PL" sz="2000">
                <a:latin typeface="Cambria"/>
                <a:ea typeface="Calibri Light"/>
                <a:cs typeface="Calibri Light"/>
              </a:rPr>
              <a:t>(możliwość poprawy oceny z zaliczenia nie jest objęte regulaminem) </a:t>
            </a:r>
            <a:endParaRPr lang="pl-PL"/>
          </a:p>
          <a:p>
            <a:r>
              <a:rPr lang="pl-PL" sz="2000" b="1">
                <a:latin typeface="Cambria"/>
                <a:ea typeface="Calibri Light"/>
                <a:cs typeface="Calibri Light"/>
              </a:rPr>
              <a:t>egzaminy przeprowadzane są w czasie sesji egzaminacyjnej</a:t>
            </a:r>
            <a:r>
              <a:rPr lang="pl-PL" sz="2000">
                <a:latin typeface="Cambria"/>
                <a:ea typeface="Calibri Light"/>
                <a:cs typeface="Calibri Light"/>
              </a:rPr>
              <a:t> (obowiązuje tu termin poprawkowy),</a:t>
            </a:r>
            <a:r>
              <a:rPr lang="pl-PL" sz="2000" b="1">
                <a:latin typeface="Cambria"/>
                <a:ea typeface="Calibri Light"/>
                <a:cs typeface="Calibri Light"/>
              </a:rPr>
              <a:t> po uprzednim zaliczeniu zajęć zgodnie z programem studiów</a:t>
            </a:r>
          </a:p>
          <a:p>
            <a:r>
              <a:rPr lang="pl-PL" sz="2000" b="1">
                <a:latin typeface="Cambria"/>
                <a:ea typeface="Calibri Light"/>
                <a:cs typeface="Calibri Light"/>
              </a:rPr>
              <a:t>zasady zaliczeń i egzaminów znajdują się w Regulaminie Studiów </a:t>
            </a:r>
          </a:p>
          <a:p>
            <a:endParaRPr lang="pl-PL" sz="1800" b="1">
              <a:latin typeface="Cambria"/>
              <a:ea typeface="Calibri Light"/>
              <a:cs typeface="Calibri Light"/>
            </a:endParaRPr>
          </a:p>
          <a:p>
            <a:endParaRPr lang="pl-PL" sz="1800">
              <a:latin typeface="Cambria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76427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60CBC-D290-208B-EF2D-C7659702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>
                <a:latin typeface="Cambria"/>
                <a:ea typeface="Calibri Light"/>
                <a:cs typeface="Calibri Light"/>
              </a:rPr>
              <a:t>Komunikacja z osobą </a:t>
            </a:r>
            <a:br>
              <a:rPr lang="pl-PL" sz="4000" b="1">
                <a:latin typeface="Cambria"/>
                <a:ea typeface="Calibri Light"/>
                <a:cs typeface="Calibri Light"/>
              </a:rPr>
            </a:br>
            <a:r>
              <a:rPr lang="pl-PL" sz="4000" b="1">
                <a:latin typeface="Cambria"/>
                <a:ea typeface="Calibri Light"/>
                <a:cs typeface="Calibri Light"/>
              </a:rPr>
              <a:t>prowadzącą zajęcia 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22A422-978D-B603-094A-9569BC3D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33" y="2376708"/>
            <a:ext cx="8083967" cy="33828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b="1" dirty="0">
                <a:latin typeface="Cambria"/>
                <a:ea typeface="Calibri Light"/>
                <a:cs typeface="Calibri Light"/>
              </a:rPr>
              <a:t>konsultacje</a:t>
            </a:r>
            <a:r>
              <a:rPr lang="pl-PL" sz="2000" dirty="0">
                <a:latin typeface="Cambria"/>
                <a:ea typeface="Calibri Light"/>
                <a:cs typeface="Calibri Light"/>
              </a:rPr>
              <a:t> – dwie godziny w tygodniu (informacja o konsultacjach zamieszczona jest w USOS na profilu pracownika; stacjonarne lub online w MS </a:t>
            </a:r>
            <a:r>
              <a:rPr lang="pl-PL" sz="2000" dirty="0" err="1">
                <a:latin typeface="Cambria"/>
                <a:ea typeface="Calibri Light"/>
                <a:cs typeface="Calibri Light"/>
              </a:rPr>
              <a:t>Teams</a:t>
            </a:r>
            <a:r>
              <a:rPr lang="pl-PL" sz="2000" dirty="0">
                <a:latin typeface="Cambria"/>
                <a:ea typeface="Calibri Light"/>
                <a:cs typeface="Calibri Light"/>
              </a:rPr>
              <a:t>) </a:t>
            </a:r>
            <a:endParaRPr lang="pl-PL" sz="2000" dirty="0">
              <a:latin typeface="Cambria"/>
              <a:ea typeface="Cambria"/>
            </a:endParaRPr>
          </a:p>
          <a:p>
            <a:r>
              <a:rPr lang="pl-PL" sz="2000" b="1" dirty="0">
                <a:latin typeface="Cambria"/>
                <a:ea typeface="Calibri Light"/>
                <a:cs typeface="Calibri Light"/>
              </a:rPr>
              <a:t>droga mailowa </a:t>
            </a:r>
            <a:r>
              <a:rPr lang="pl-PL" sz="2000" dirty="0">
                <a:latin typeface="Cambria"/>
                <a:ea typeface="Calibri Light"/>
                <a:cs typeface="Calibri Light"/>
              </a:rPr>
              <a:t>– wymiana mailowa w obrębie organizacji czyli w domenie @uwr.edu.pl </a:t>
            </a:r>
            <a:endParaRPr lang="pl-PL" sz="2000" dirty="0">
              <a:latin typeface="Cambria"/>
              <a:ea typeface="Cambria"/>
            </a:endParaRPr>
          </a:p>
          <a:p>
            <a:r>
              <a:rPr lang="pl-PL" sz="2000" b="1" dirty="0">
                <a:latin typeface="Cambria"/>
                <a:ea typeface="Calibri Light"/>
                <a:cs typeface="Calibri Light"/>
              </a:rPr>
              <a:t>komunikacja rzeczowa, formalna, zgodna z obyczajami akademickimi i z dbałością o możliwość szybkiego zidentyfikowania osoby studiującej</a:t>
            </a:r>
            <a:r>
              <a:rPr lang="pl-PL" sz="2000" dirty="0">
                <a:latin typeface="Cambria"/>
                <a:ea typeface="Calibri Light"/>
                <a:cs typeface="Calibri Light"/>
              </a:rPr>
              <a:t> (imię, nazwisko, nr indeksu, kierunek studiów, tryb studiów) </a:t>
            </a:r>
          </a:p>
          <a:p>
            <a:endParaRPr lang="pl-PL" sz="2000" dirty="0">
              <a:latin typeface="Cambria"/>
              <a:ea typeface="Calibri Light"/>
              <a:cs typeface="Calibri Light"/>
            </a:endParaRPr>
          </a:p>
          <a:p>
            <a:endParaRPr lang="pl-PL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7890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F16662-74EC-6D95-EFC9-E8A4C298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366846"/>
          </a:xfrm>
        </p:spPr>
        <p:txBody>
          <a:bodyPr/>
          <a:lstStyle/>
          <a:p>
            <a:pPr algn="ctr"/>
            <a:r>
              <a:rPr lang="pl-PL" sz="4000" b="1">
                <a:latin typeface="Cambria"/>
                <a:ea typeface="Calibri Light"/>
                <a:cs typeface="Calibri Light"/>
              </a:rPr>
              <a:t>Praktyki zawodowe</a:t>
            </a:r>
            <a:r>
              <a:rPr lang="pl-PL">
                <a:ea typeface="Calibri Light"/>
                <a:cs typeface="Calibri Light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D76547-697D-1D85-FE8B-172BA8F9D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82" y="1992260"/>
            <a:ext cx="8470341" cy="35992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l-PL" sz="2000">
                <a:latin typeface="Cambria"/>
                <a:ea typeface="Cambria"/>
              </a:rPr>
              <a:t>Każda osoba studiująca psychologię w </a:t>
            </a:r>
            <a:r>
              <a:rPr lang="pl-PL" sz="2000" err="1">
                <a:latin typeface="Cambria"/>
                <a:ea typeface="Cambria"/>
              </a:rPr>
              <a:t>IPs</a:t>
            </a:r>
            <a:r>
              <a:rPr lang="pl-PL" sz="2000">
                <a:latin typeface="Cambria"/>
                <a:ea typeface="Cambria"/>
              </a:rPr>
              <a:t> jest zobligowana  do </a:t>
            </a:r>
          </a:p>
          <a:p>
            <a:pPr marL="0" indent="0" algn="just">
              <a:buNone/>
            </a:pPr>
            <a:r>
              <a:rPr lang="pl-PL" sz="2000">
                <a:latin typeface="Cambria"/>
                <a:ea typeface="Cambria"/>
              </a:rPr>
              <a:t>odbycia po III roku studiów, obowiązkowych praktyk zawodowych w </a:t>
            </a:r>
          </a:p>
          <a:p>
            <a:pPr marL="0" indent="0" algn="just">
              <a:buNone/>
            </a:pPr>
            <a:r>
              <a:rPr lang="pl-PL" sz="2000">
                <a:latin typeface="Cambria"/>
                <a:ea typeface="Cambria"/>
              </a:rPr>
              <a:t>wymiarze 105 godzin. </a:t>
            </a:r>
          </a:p>
          <a:p>
            <a:pPr marL="0" indent="0" algn="just">
              <a:buNone/>
            </a:pPr>
            <a:endParaRPr lang="pl-PL" sz="2000">
              <a:latin typeface="Cambria"/>
              <a:ea typeface="Cambria"/>
              <a:cs typeface="Times New Roman"/>
            </a:endParaRPr>
          </a:p>
          <a:p>
            <a:pPr marL="0" indent="0" algn="just">
              <a:buNone/>
            </a:pPr>
            <a:r>
              <a:rPr lang="pl-PL" sz="2000">
                <a:latin typeface="Cambria"/>
                <a:ea typeface="Cambria"/>
                <a:cs typeface="Times New Roman"/>
              </a:rPr>
              <a:t>Obszary realizacji praktyk:</a:t>
            </a:r>
          </a:p>
          <a:p>
            <a:pPr marL="342900" indent="-342900" algn="just">
              <a:buChar char="•"/>
            </a:pPr>
            <a:r>
              <a:rPr lang="pl-PL" sz="2000">
                <a:latin typeface="Cambria"/>
                <a:ea typeface="Cambria"/>
                <a:cs typeface="Times New Roman"/>
              </a:rPr>
              <a:t>psychologia wychowawcza i edukacji, </a:t>
            </a:r>
          </a:p>
          <a:p>
            <a:pPr marL="342900" indent="-342900" algn="just">
              <a:buChar char="•"/>
            </a:pPr>
            <a:r>
              <a:rPr lang="pl-PL" sz="2000">
                <a:latin typeface="Cambria"/>
                <a:ea typeface="Cambria"/>
                <a:cs typeface="Times New Roman"/>
              </a:rPr>
              <a:t>psychologia kliniczna i zdrowia, </a:t>
            </a:r>
            <a:endParaRPr lang="pl-PL" sz="2000">
              <a:ea typeface="Calibri Light" panose="020F0302020204030204"/>
              <a:cs typeface="Calibri Light" panose="020F0302020204030204"/>
            </a:endParaRPr>
          </a:p>
          <a:p>
            <a:pPr marL="342900" indent="-342900" algn="just">
              <a:buChar char="•"/>
            </a:pPr>
            <a:r>
              <a:rPr lang="pl-PL" sz="2000">
                <a:latin typeface="Cambria"/>
                <a:ea typeface="Cambria"/>
                <a:cs typeface="Times New Roman"/>
              </a:rPr>
              <a:t>psychologia społeczna i psychologia zarządzania,</a:t>
            </a:r>
          </a:p>
          <a:p>
            <a:pPr marL="342900" indent="-342900" algn="just">
              <a:buChar char="•"/>
            </a:pPr>
            <a:r>
              <a:rPr lang="pl-PL" sz="2000">
                <a:latin typeface="Cambria"/>
                <a:ea typeface="Cambria"/>
                <a:cs typeface="Times New Roman"/>
              </a:rPr>
              <a:t>projekty badawcze.</a:t>
            </a:r>
          </a:p>
          <a:p>
            <a:pPr marL="0" indent="0" algn="just">
              <a:buNone/>
            </a:pPr>
            <a:endParaRPr lang="pl-PL" sz="1400" b="1">
              <a:latin typeface="Times New Roman"/>
              <a:ea typeface="Cambria"/>
              <a:cs typeface="Times New Roman"/>
            </a:endParaRPr>
          </a:p>
          <a:p>
            <a:pPr algn="just">
              <a:buChar char="•"/>
            </a:pPr>
            <a:endParaRPr lang="pl-PL" sz="2200">
              <a:latin typeface="Cambria"/>
              <a:ea typeface="Cambria"/>
              <a:cs typeface="Times New Roman"/>
            </a:endParaRPr>
          </a:p>
          <a:p>
            <a:pPr>
              <a:buChar char="•"/>
            </a:pPr>
            <a:endParaRPr lang="pl-PL" sz="1400" b="1">
              <a:latin typeface="Times New Roman"/>
              <a:ea typeface="Cambria"/>
              <a:cs typeface="Times New Roman"/>
            </a:endParaRPr>
          </a:p>
          <a:p>
            <a:pPr>
              <a:buChar char="•"/>
            </a:pPr>
            <a:endParaRPr lang="pl-PL" sz="220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73934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211AC1-5E24-4B63-9FF5-000C9A22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>
                <a:latin typeface="Cambria"/>
                <a:ea typeface="Cambria"/>
              </a:rPr>
              <a:t>Pogramy Mobilności Studentów (MOST) </a:t>
            </a:r>
            <a:endParaRPr lang="pl-PL" sz="4000" b="1">
              <a:latin typeface="Cambria"/>
              <a:ea typeface="Cambria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C405EC-312E-47CA-AF3C-495B838E0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86" y="1993393"/>
            <a:ext cx="8733422" cy="4185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>
              <a:ea typeface="Calibri Light"/>
              <a:cs typeface="Calibri Light"/>
            </a:endParaRPr>
          </a:p>
          <a:p>
            <a:pPr marL="342900" indent="-342900">
              <a:buFont typeface="Wingdings" pitchFamily="34" charset="0"/>
              <a:buChar char="ü"/>
            </a:pPr>
            <a:r>
              <a:rPr lang="pl-PL">
                <a:latin typeface="Cambria"/>
                <a:ea typeface="Cambria"/>
              </a:rPr>
              <a:t>adresowany do osób, które chcą realizować  zainteresowania poza macierzystą uczelnią</a:t>
            </a:r>
            <a:endParaRPr lang="pl-PL">
              <a:latin typeface="Cambria"/>
              <a:ea typeface="Cambria"/>
              <a:cs typeface="Calibri Light"/>
            </a:endParaRPr>
          </a:p>
          <a:p>
            <a:pPr marL="342900" indent="-342900">
              <a:buFont typeface="Wingdings" pitchFamily="34" charset="0"/>
              <a:buChar char="ü"/>
            </a:pPr>
            <a:r>
              <a:rPr lang="pl-PL">
                <a:latin typeface="Cambria"/>
                <a:ea typeface="Cambria"/>
              </a:rPr>
              <a:t>ponad 20 uczelni partnerskich</a:t>
            </a:r>
          </a:p>
          <a:p>
            <a:pPr marL="342900" indent="-342900">
              <a:buFont typeface="Wingdings" pitchFamily="34" charset="0"/>
              <a:buChar char="ü"/>
            </a:pPr>
            <a:r>
              <a:rPr lang="pl-PL">
                <a:latin typeface="Cambria"/>
                <a:ea typeface="Cambria"/>
              </a:rPr>
              <a:t>najczęściej  wyjazd na jeden albo dwa semestry </a:t>
            </a:r>
          </a:p>
          <a:p>
            <a:pPr marL="342900" indent="-342900">
              <a:buFont typeface="Wingdings" pitchFamily="34" charset="0"/>
              <a:buChar char="ü"/>
            </a:pPr>
            <a:r>
              <a:rPr lang="pl-PL">
                <a:solidFill>
                  <a:srgbClr val="262626"/>
                </a:solidFill>
                <a:latin typeface="Cambria"/>
                <a:ea typeface="Cambria"/>
                <a:cs typeface="+mn-lt"/>
              </a:rPr>
              <a:t>o miejsce w ofercie programu MOST mogą ubiegać się studenci po </a:t>
            </a:r>
            <a:r>
              <a:rPr lang="pl-PL">
                <a:latin typeface="Cambria"/>
                <a:ea typeface="Cambria"/>
                <a:cs typeface="Calibri Light"/>
              </a:rPr>
              <a:t>ukończeniu</a:t>
            </a:r>
            <a:r>
              <a:rPr lang="pl-PL"/>
              <a:t> </a:t>
            </a:r>
            <a:r>
              <a:rPr lang="pl-PL">
                <a:solidFill>
                  <a:srgbClr val="262626"/>
                </a:solidFill>
                <a:latin typeface="Cambria"/>
                <a:ea typeface="Cambria"/>
                <a:cs typeface="+mn-lt"/>
              </a:rPr>
              <a:t>drugiego semestru</a:t>
            </a:r>
          </a:p>
          <a:p>
            <a:pPr marL="342900" indent="-342900">
              <a:buFont typeface="Wingdings" pitchFamily="34" charset="0"/>
              <a:buChar char="ü"/>
            </a:pPr>
            <a:r>
              <a:rPr lang="pl-PL">
                <a:solidFill>
                  <a:srgbClr val="262626"/>
                </a:solidFill>
                <a:latin typeface="Cambria"/>
                <a:ea typeface="Cambria"/>
                <a:cs typeface="Calibri Light"/>
              </a:rPr>
              <a:t>koordynator programu MOST w </a:t>
            </a:r>
            <a:r>
              <a:rPr lang="pl-PL" err="1">
                <a:solidFill>
                  <a:srgbClr val="262626"/>
                </a:solidFill>
                <a:latin typeface="Cambria"/>
                <a:ea typeface="Cambria"/>
                <a:cs typeface="Calibri Light"/>
              </a:rPr>
              <a:t>IPs</a:t>
            </a:r>
            <a:r>
              <a:rPr lang="pl-PL">
                <a:solidFill>
                  <a:srgbClr val="262626"/>
                </a:solidFill>
                <a:latin typeface="Cambria"/>
                <a:ea typeface="Cambria"/>
                <a:cs typeface="Calibri Light"/>
              </a:rPr>
              <a:t> dr Magdalena Nawrat</a:t>
            </a:r>
          </a:p>
          <a:p>
            <a:pPr marL="0" indent="0">
              <a:buNone/>
            </a:pPr>
            <a:endParaRPr lang="pl-PL">
              <a:solidFill>
                <a:srgbClr val="262626"/>
              </a:solidFill>
              <a:latin typeface="Cambria"/>
              <a:ea typeface="Cambria"/>
              <a:cs typeface="Calibri Light"/>
            </a:endParaRPr>
          </a:p>
          <a:p>
            <a:pPr marL="0" indent="0">
              <a:buNone/>
            </a:pPr>
            <a:endParaRPr lang="pl-PL">
              <a:solidFill>
                <a:srgbClr val="262626"/>
              </a:solidFill>
              <a:latin typeface="Cambria"/>
              <a:ea typeface="Cambria"/>
              <a:cs typeface="Calibri Light"/>
            </a:endParaRPr>
          </a:p>
          <a:p>
            <a:pPr>
              <a:buFont typeface="Wingdings" pitchFamily="34" charset="0"/>
              <a:buChar char="ü"/>
            </a:pPr>
            <a:endParaRPr lang="pl-PL" sz="1100">
              <a:solidFill>
                <a:srgbClr val="002E63"/>
              </a:solidFill>
              <a:latin typeface="Calibri Light"/>
              <a:ea typeface="Calibri Light"/>
              <a:cs typeface="Calibri Light"/>
            </a:endParaRPr>
          </a:p>
          <a:p>
            <a:pPr>
              <a:buFont typeface="Wingdings" pitchFamily="34" charset="0"/>
              <a:buChar char="ü"/>
            </a:pPr>
            <a:endParaRPr lang="pl-PL">
              <a:latin typeface="Cambria"/>
              <a:ea typeface="Cambria"/>
              <a:cs typeface="Calibri Light"/>
            </a:endParaRPr>
          </a:p>
          <a:p>
            <a:pPr>
              <a:buFont typeface="Wingdings" pitchFamily="34" charset="0"/>
              <a:buChar char="ü"/>
            </a:pPr>
            <a:endParaRPr lang="pl-PL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90559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6EBFDC-5EB6-65F1-0602-F0CF9C2E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>
                <a:latin typeface="Cambria"/>
                <a:ea typeface="Calibri Light"/>
                <a:cs typeface="Calibri Light"/>
              </a:rPr>
              <a:t>Program Erasmus +</a:t>
            </a:r>
            <a:endParaRPr lang="pl-PL" sz="4000" b="1">
              <a:latin typeface="Cambria"/>
              <a:ea typeface="Cambria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A44828-C6F0-61FC-B90C-FE51BE5C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pl-PL">
                <a:latin typeface="Cambria"/>
                <a:ea typeface="Calibri Light"/>
                <a:cs typeface="Calibri Light"/>
              </a:rPr>
              <a:t>daje możliwość wyjazdu i czasowego studiowania za granicą</a:t>
            </a:r>
            <a:endParaRPr lang="pl-PL">
              <a:latin typeface="Cambria"/>
              <a:ea typeface="Cambria"/>
            </a:endParaRPr>
          </a:p>
          <a:p>
            <a:pPr marL="342900" indent="-342900">
              <a:buFont typeface="Wingdings" pitchFamily="34" charset="0"/>
              <a:buChar char="Ø"/>
            </a:pPr>
            <a:r>
              <a:rPr lang="pl-PL">
                <a:latin typeface="Cambria"/>
                <a:ea typeface="Calibri Light"/>
                <a:cs typeface="Calibri Light"/>
              </a:rPr>
              <a:t>mobilność długoterminowa </a:t>
            </a:r>
          </a:p>
          <a:p>
            <a:pPr marL="342900" indent="-342900">
              <a:buFont typeface="Wingdings" pitchFamily="34" charset="0"/>
              <a:buChar char="Ø"/>
            </a:pPr>
            <a:r>
              <a:rPr lang="pl-PL">
                <a:latin typeface="Cambria"/>
                <a:ea typeface="Calibri Light"/>
                <a:cs typeface="Calibri Light"/>
              </a:rPr>
              <a:t>mobilność krótkoterminowa</a:t>
            </a:r>
          </a:p>
          <a:p>
            <a:pPr marL="342900" indent="-342900">
              <a:buFont typeface="Wingdings" pitchFamily="34" charset="0"/>
              <a:buChar char="Ø"/>
            </a:pPr>
            <a:r>
              <a:rPr lang="pl-PL">
                <a:latin typeface="Cambria"/>
                <a:ea typeface="Calibri Light"/>
                <a:cs typeface="Calibri Light"/>
              </a:rPr>
              <a:t>Erasmus+ praktyka</a:t>
            </a:r>
          </a:p>
          <a:p>
            <a:pPr marL="0" indent="0">
              <a:buNone/>
            </a:pPr>
            <a:r>
              <a:rPr lang="pl-PL">
                <a:latin typeface="Cambria"/>
                <a:ea typeface="Calibri Light"/>
                <a:cs typeface="Calibri Light"/>
              </a:rPr>
              <a:t>40 umów w kilkunastu krajach  (min. w Hiszpania, Włochy, Niemcy, Portugalia, Islandia)</a:t>
            </a:r>
          </a:p>
          <a:p>
            <a:pPr marL="0" indent="0">
              <a:buNone/>
            </a:pPr>
            <a:r>
              <a:rPr lang="pl-PL">
                <a:latin typeface="Cambria"/>
                <a:ea typeface="Calibri Light"/>
                <a:cs typeface="Calibri Light"/>
              </a:rPr>
              <a:t>kryteria kwalifikujące, min.: etap studiowania, znajomość języka obcego, średnia ocen </a:t>
            </a:r>
          </a:p>
          <a:p>
            <a:pPr marL="0" indent="0">
              <a:buNone/>
            </a:pPr>
            <a:r>
              <a:rPr lang="pl-PL">
                <a:latin typeface="Cambria"/>
                <a:ea typeface="Calibri Light"/>
                <a:cs typeface="Calibri Light"/>
              </a:rPr>
              <a:t>koordynatorką programu Erasmus + z ramienia </a:t>
            </a:r>
            <a:r>
              <a:rPr lang="pl-PL" err="1">
                <a:latin typeface="Cambria"/>
                <a:ea typeface="Calibri Light"/>
                <a:cs typeface="Calibri Light"/>
              </a:rPr>
              <a:t>IPs</a:t>
            </a:r>
            <a:r>
              <a:rPr lang="pl-PL">
                <a:latin typeface="Cambria"/>
                <a:ea typeface="Calibri Light"/>
                <a:cs typeface="Calibri Light"/>
              </a:rPr>
              <a:t> jest</a:t>
            </a:r>
          </a:p>
          <a:p>
            <a:pPr marL="0" indent="0">
              <a:buNone/>
            </a:pPr>
            <a:r>
              <a:rPr lang="pl-PL">
                <a:latin typeface="Cambria"/>
                <a:ea typeface="Calibri Light"/>
                <a:cs typeface="Calibri Light"/>
              </a:rPr>
              <a:t> </a:t>
            </a:r>
            <a:r>
              <a:rPr lang="pl-PL" b="1">
                <a:latin typeface="Cambria"/>
                <a:ea typeface="Calibri Light"/>
                <a:cs typeface="Calibri Light"/>
              </a:rPr>
              <a:t>dr Marta Rokosz</a:t>
            </a:r>
            <a:r>
              <a:rPr lang="pl-PL">
                <a:latin typeface="Cambria"/>
                <a:ea typeface="Calibri Light"/>
                <a:cs typeface="Calibri Light"/>
              </a:rPr>
              <a:t> </a:t>
            </a:r>
            <a:endParaRPr lang="pl-PL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0457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2232248"/>
          </a:xfrm>
        </p:spPr>
        <p:txBody>
          <a:bodyPr>
            <a:normAutofit/>
          </a:bodyPr>
          <a:lstStyle/>
          <a:p>
            <a:r>
              <a:rPr lang="pl-PL" sz="4000" b="1">
                <a:latin typeface="Cambria"/>
              </a:rPr>
              <a:t>Struktura organizacyjna </a:t>
            </a:r>
            <a:br>
              <a:rPr lang="pl-PL" sz="4000" b="1">
                <a:latin typeface="Cambria" pitchFamily="18" charset="0"/>
              </a:rPr>
            </a:br>
            <a:r>
              <a:rPr lang="pl-PL" sz="4000" b="1">
                <a:latin typeface="Cambria"/>
                <a:ea typeface="Cambria"/>
              </a:rPr>
              <a:t>w Instytucie Psychologii 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15212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sz="2800" b="1">
              <a:solidFill>
                <a:srgbClr val="FFC000"/>
              </a:solidFill>
              <a:latin typeface="Cambria"/>
              <a:ea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>
            <a:extLst>
              <a:ext uri="{FF2B5EF4-FFF2-40B4-BE49-F238E27FC236}">
                <a16:creationId xmlns:a16="http://schemas.microsoft.com/office/drawing/2014/main" id="{298370D0-5214-4CF8-8184-8A25EBA1C0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4000" b="1">
                <a:latin typeface="Cambria"/>
                <a:ea typeface="Cambria"/>
              </a:rPr>
              <a:t>Studenckie Koła Naukowe w Instytucie Psychologii</a:t>
            </a:r>
            <a:endParaRPr lang="pl-PL" altLang="pl-PL" sz="4000" b="1">
              <a:latin typeface="Cambria"/>
              <a:ea typeface="Cambria"/>
              <a:cs typeface="Calibri"/>
            </a:endParaRPr>
          </a:p>
        </p:txBody>
      </p:sp>
      <p:sp>
        <p:nvSpPr>
          <p:cNvPr id="10243" name="Podtytuł 2">
            <a:extLst>
              <a:ext uri="{FF2B5EF4-FFF2-40B4-BE49-F238E27FC236}">
                <a16:creationId xmlns:a16="http://schemas.microsoft.com/office/drawing/2014/main" id="{96A051A2-0C40-4F80-97B2-F3901BBDDB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pl-PL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>
            <a:extLst>
              <a:ext uri="{FF2B5EF4-FFF2-40B4-BE49-F238E27FC236}">
                <a16:creationId xmlns:a16="http://schemas.microsoft.com/office/drawing/2014/main" id="{69730184-1641-403F-9615-BFB43624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4000" b="1">
                <a:latin typeface="Cambria"/>
                <a:ea typeface="Cambria"/>
              </a:rPr>
              <a:t>Studenckie Koło Naukowe Psychologii Klinicznej</a:t>
            </a:r>
            <a:br>
              <a:rPr lang="pl-PL" altLang="pl-PL" sz="4000" b="1">
                <a:latin typeface="Cambria"/>
                <a:ea typeface="Cambria"/>
              </a:rPr>
            </a:br>
            <a:r>
              <a:rPr lang="pl-PL" altLang="pl-PL" sz="1800" b="1">
                <a:latin typeface="Cambria"/>
                <a:ea typeface="Cambria"/>
              </a:rPr>
              <a:t>opiekunka – dr Małgorzata Włodarczyk </a:t>
            </a:r>
            <a:endParaRPr lang="pl-PL" altLang="pl-PL" sz="1800">
              <a:latin typeface="Cambria"/>
              <a:ea typeface="Cambria"/>
            </a:endParaRPr>
          </a:p>
        </p:txBody>
      </p:sp>
      <p:pic>
        <p:nvPicPr>
          <p:cNvPr id="14339" name="Picture 2" descr="Może być zdjęciem przedstawiającym tekst">
            <a:extLst>
              <a:ext uri="{FF2B5EF4-FFF2-40B4-BE49-F238E27FC236}">
                <a16:creationId xmlns:a16="http://schemas.microsoft.com/office/drawing/2014/main" id="{8B7E3F22-792C-4B37-B99D-3107A84D80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91" y="2161629"/>
            <a:ext cx="3123416" cy="3123416"/>
          </a:xfrm>
          <a:noFill/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3CA9818-D428-42BB-9816-C728C6836F5C}"/>
              </a:ext>
            </a:extLst>
          </p:cNvPr>
          <p:cNvSpPr/>
          <p:nvPr/>
        </p:nvSpPr>
        <p:spPr>
          <a:xfrm>
            <a:off x="486801" y="2164722"/>
            <a:ext cx="3638566" cy="3734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>
              <a:defRPr/>
            </a:pPr>
            <a:r>
              <a:rPr lang="pl-PL">
                <a:solidFill>
                  <a:schemeClr val="tx1"/>
                </a:solidFill>
                <a:latin typeface="Cambria"/>
                <a:ea typeface="Cambria"/>
              </a:rPr>
              <a:t>"W naszym kręgu zainteresowań jest wiedza teoretyczna na temat zdrowia psychicznego, ale także działania praktyczne z tego kręgu. Organizujemy wykłady oraz szukamy miejsc, które poza uczelnią pomogą nam zdobyć dodatkową wiedzę z zakresu psychologii klinicznej. Dodatkowo, naszym celem jest psychoedukacja społeczeństwa". </a:t>
            </a:r>
            <a:endParaRPr lang="pl-PL">
              <a:solidFill>
                <a:schemeClr val="tx1"/>
              </a:solidFill>
              <a:latin typeface="Cambria"/>
              <a:ea typeface="Cambria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987663-3B2A-4053-808D-BF9CAF45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9016"/>
            <a:ext cx="7886700" cy="1053996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pl-PL" sz="4000" b="1">
                <a:latin typeface="Cambria"/>
                <a:ea typeface="Cambria"/>
              </a:rPr>
              <a:t>Studenckie Koło Naukowe </a:t>
            </a:r>
            <a:r>
              <a:rPr lang="pl-PL" sz="4000" b="1" err="1">
                <a:latin typeface="Cambria"/>
                <a:ea typeface="Cambria"/>
              </a:rPr>
              <a:t>Genderówka</a:t>
            </a:r>
            <a:br>
              <a:rPr lang="pl-PL" sz="4000" b="1">
                <a:latin typeface="Cambria"/>
                <a:ea typeface="Cambria"/>
              </a:rPr>
            </a:br>
            <a:r>
              <a:rPr lang="pl-PL" sz="1800" b="1">
                <a:latin typeface="Cambria"/>
                <a:ea typeface="Cambria"/>
              </a:rPr>
              <a:t>opiekunka – dr Katarzyna Serafińska </a:t>
            </a:r>
            <a:br>
              <a:rPr lang="pl-PL" sz="3650"/>
            </a:br>
            <a:br>
              <a:rPr lang="pl-PL"/>
            </a:br>
            <a:br>
              <a:rPr lang="pl-PL"/>
            </a:br>
            <a:endParaRPr lang="pl-PL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6387" name="Symbol zastępczy zawartości 2">
            <a:extLst>
              <a:ext uri="{FF2B5EF4-FFF2-40B4-BE49-F238E27FC236}">
                <a16:creationId xmlns:a16="http://schemas.microsoft.com/office/drawing/2014/main" id="{DE53D1C1-D1BD-49CF-AD1A-64976FC0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94582"/>
            <a:ext cx="4049971" cy="393204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None/>
            </a:pPr>
            <a:endParaRPr lang="pl-PL" altLang="pl-PL" sz="1800" b="1">
              <a:latin typeface="Cambria"/>
              <a:ea typeface="Cambria"/>
            </a:endParaRPr>
          </a:p>
          <a:p>
            <a:pPr>
              <a:buNone/>
            </a:pPr>
            <a:r>
              <a:rPr lang="pl-PL" altLang="pl-PL" sz="1800">
                <a:latin typeface="Cambria"/>
                <a:ea typeface="Cambria"/>
              </a:rPr>
              <a:t>"Koło ma na celu stworzenie warunków do zdobywania i wymiany wiedzy z zakresu społecznej psychologii płci, umożliwienie realizacji własnych pomysłów badawczych w tym obszarze, stworzenie okazji do współpracy z organizacjami użyteczności publicznej, szkołami, towarzystwami naukowymi zaangażowanymi w problematykę szeroko rozumianej płci, stereotypów płci, edukacji równościowej i praktyk antydyskryminacyjnych, a także prowadzenia działalności popularyzatorskiej, społecznej i edukacyjnej". </a:t>
            </a:r>
            <a:endParaRPr lang="pl-PL">
              <a:ea typeface="Calibri Light"/>
              <a:cs typeface="Calibri Light"/>
            </a:endParaRPr>
          </a:p>
        </p:txBody>
      </p:sp>
      <p:pic>
        <p:nvPicPr>
          <p:cNvPr id="16388" name="Symbol zastępczy zawartości 3" descr="genderowka.png">
            <a:extLst>
              <a:ext uri="{FF2B5EF4-FFF2-40B4-BE49-F238E27FC236}">
                <a16:creationId xmlns:a16="http://schemas.microsoft.com/office/drawing/2014/main" id="{BB3B71AD-E3E7-49F2-B57C-0FD8659B9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71" y="2423352"/>
            <a:ext cx="3055996" cy="308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>
            <a:extLst>
              <a:ext uri="{FF2B5EF4-FFF2-40B4-BE49-F238E27FC236}">
                <a16:creationId xmlns:a16="http://schemas.microsoft.com/office/drawing/2014/main" id="{250914B6-2DDE-4040-A668-2EB1082B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878535"/>
          </a:xfrm>
        </p:spPr>
        <p:txBody>
          <a:bodyPr>
            <a:normAutofit fontScale="90000"/>
          </a:bodyPr>
          <a:lstStyle/>
          <a:p>
            <a:r>
              <a:rPr lang="pl-PL" altLang="pl-PL" sz="4000" b="1">
                <a:latin typeface="Cambria"/>
                <a:ea typeface="Cambria"/>
              </a:rPr>
              <a:t>Studenckie Koło Naukowe Seksuologii im. Michaliny Wisłockiej</a:t>
            </a:r>
            <a:br>
              <a:rPr lang="pl-PL" altLang="pl-PL" sz="4000" b="1">
                <a:latin typeface="Cambria"/>
                <a:ea typeface="Cambria"/>
              </a:rPr>
            </a:br>
            <a:r>
              <a:rPr lang="pl-PL" altLang="pl-PL" sz="1800" b="1">
                <a:latin typeface="Cambria"/>
                <a:ea typeface="Cambria"/>
              </a:rPr>
              <a:t>opiekunki – dr Dorota Chmielewska, dr Agnieszka </a:t>
            </a:r>
            <a:r>
              <a:rPr lang="pl-PL" altLang="pl-PL" sz="1800" b="1" err="1">
                <a:latin typeface="Cambria"/>
                <a:ea typeface="Cambria"/>
              </a:rPr>
              <a:t>Nomejko</a:t>
            </a:r>
            <a:endParaRPr lang="en-US" altLang="pl-PL" sz="1800" b="1">
              <a:latin typeface="Cambria"/>
              <a:ea typeface="Cambria"/>
            </a:endParaRPr>
          </a:p>
        </p:txBody>
      </p:sp>
      <p:sp>
        <p:nvSpPr>
          <p:cNvPr id="18435" name="Symbol zastępczy zawartości 2">
            <a:extLst>
              <a:ext uri="{FF2B5EF4-FFF2-40B4-BE49-F238E27FC236}">
                <a16:creationId xmlns:a16="http://schemas.microsoft.com/office/drawing/2014/main" id="{FD714205-925D-414F-845B-06832CA5B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11750"/>
            <a:ext cx="3045881" cy="2878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altLang="pl-PL" sz="2000">
                <a:latin typeface="Cambria"/>
                <a:ea typeface="Cambria"/>
              </a:rPr>
              <a:t>Koło zajmuje się różnymi działami seksuologii. Prowadzi wykłady, dyskusje, warsztaty i spotkania ze specjalistami.</a:t>
            </a:r>
            <a:endParaRPr lang="pl-PL" altLang="pl-PL" sz="2000" b="1">
              <a:latin typeface="Cambria"/>
              <a:ea typeface="Cambria"/>
              <a:cs typeface="Calibri Light"/>
            </a:endParaRPr>
          </a:p>
          <a:p>
            <a:endParaRPr lang="en-US" altLang="pl-PL"/>
          </a:p>
        </p:txBody>
      </p:sp>
      <p:pic>
        <p:nvPicPr>
          <p:cNvPr id="18436" name="Symbol zastępczy zawartości 3" descr="seksulaologia.jpg">
            <a:extLst>
              <a:ext uri="{FF2B5EF4-FFF2-40B4-BE49-F238E27FC236}">
                <a16:creationId xmlns:a16="http://schemas.microsoft.com/office/drawing/2014/main" id="{3F54B310-48E6-404C-AA18-3288BEBA2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66" y="2379862"/>
            <a:ext cx="3716247" cy="38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id="{C6BC2D85-CE6E-45BC-8AAA-EA7C13B5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4000" b="1">
                <a:latin typeface="Cambria"/>
                <a:ea typeface="Calibri Light"/>
                <a:cs typeface="Calibri Light"/>
              </a:rPr>
              <a:t>Psychologiczna Grupa Badawcza</a:t>
            </a:r>
            <a:br>
              <a:rPr lang="pl-PL" altLang="pl-PL" b="1">
                <a:latin typeface="Cambria"/>
                <a:ea typeface="Calibri Light"/>
                <a:cs typeface="Calibri Light"/>
              </a:rPr>
            </a:br>
            <a:r>
              <a:rPr lang="pl-PL" altLang="pl-PL" sz="1800" b="1">
                <a:latin typeface="Cambria"/>
                <a:ea typeface="Calibri Light"/>
                <a:cs typeface="Calibri Light"/>
              </a:rPr>
              <a:t>opiekun - dr Michał Misiak </a:t>
            </a:r>
            <a:endParaRPr lang="pl-PL"/>
          </a:p>
        </p:txBody>
      </p:sp>
      <p:sp>
        <p:nvSpPr>
          <p:cNvPr id="19459" name="Symbol zastępczy zawartości 2">
            <a:extLst>
              <a:ext uri="{FF2B5EF4-FFF2-40B4-BE49-F238E27FC236}">
                <a16:creationId xmlns:a16="http://schemas.microsoft.com/office/drawing/2014/main" id="{D366EB58-1694-4FE7-8D65-1003F8F86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03" y="2456804"/>
            <a:ext cx="2986374" cy="30520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altLang="pl-PL" sz="2000">
                <a:latin typeface="Cambria"/>
                <a:ea typeface="Cambria"/>
              </a:rPr>
              <a:t>Koło działa na Uniwersytecie Wrocławskim. Zrzesza studentki, studentów, doktorantki i doktorantów zainteresowanych ewolucyjnym podejściem do badania ludzkiego zachowania. </a:t>
            </a:r>
            <a:endParaRPr lang="pl-PL" altLang="pl-PL" sz="2000">
              <a:latin typeface="Cambria"/>
              <a:ea typeface="Cambria"/>
              <a:cs typeface="Calibri Light"/>
            </a:endParaRPr>
          </a:p>
        </p:txBody>
      </p:sp>
      <p:pic>
        <p:nvPicPr>
          <p:cNvPr id="2" name="Obraz 1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904D70E9-608A-4221-0E1E-6FCE6BCB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542" y="1941722"/>
            <a:ext cx="3864338" cy="4090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1CB97-1FF2-4526-0BFA-6E475BB5F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id="{CA1A5AA7-6A76-EB2E-35DE-67C7ED5A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4000" b="1">
                <a:latin typeface="Cambria"/>
                <a:ea typeface="Calibri Light"/>
                <a:cs typeface="Calibri Light"/>
              </a:rPr>
              <a:t>Polskie Stowarzyszenie Studentów i Absolwentów Psychologii (</a:t>
            </a:r>
            <a:r>
              <a:rPr lang="pl-PL" altLang="pl-PL" sz="4000" b="1" err="1">
                <a:latin typeface="Cambria"/>
                <a:ea typeface="Calibri Light"/>
                <a:cs typeface="Calibri Light"/>
              </a:rPr>
              <a:t>PSSiAP</a:t>
            </a:r>
            <a:r>
              <a:rPr lang="pl-PL" altLang="pl-PL" sz="4000" b="1">
                <a:latin typeface="Cambria"/>
                <a:ea typeface="Calibri Light"/>
                <a:cs typeface="Calibri Light"/>
              </a:rPr>
              <a:t>) </a:t>
            </a:r>
            <a:endParaRPr lang="pl-PL"/>
          </a:p>
        </p:txBody>
      </p:sp>
      <p:sp>
        <p:nvSpPr>
          <p:cNvPr id="19459" name="Symbol zastępczy zawartości 2">
            <a:extLst>
              <a:ext uri="{FF2B5EF4-FFF2-40B4-BE49-F238E27FC236}">
                <a16:creationId xmlns:a16="http://schemas.microsoft.com/office/drawing/2014/main" id="{D24B33A4-ED66-9755-099A-A7E5FE3B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03" y="2456804"/>
            <a:ext cx="2986374" cy="40022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800">
                <a:solidFill>
                  <a:srgbClr val="000000"/>
                </a:solidFill>
                <a:latin typeface="Cambria"/>
                <a:ea typeface="Calibri"/>
                <a:cs typeface="Calibri"/>
              </a:rPr>
              <a:t>Największa w Polsce organizacja non-profit zrzeszającą studentów i absolwentów psychologii. Organizuje konferencje, warsztaty, spotkania, imprezy, zloty i wiele innych wydarzeń, podczas których studenci i absolwenci psychologii z różnych polskich ośrodków akademickich mogą wymieniać się poglądami i ideami. </a:t>
            </a:r>
            <a:endParaRPr lang="pl-PL" sz="1800">
              <a:latin typeface="Cambria"/>
              <a:ea typeface="Cambria"/>
            </a:endParaRPr>
          </a:p>
        </p:txBody>
      </p:sp>
      <p:pic>
        <p:nvPicPr>
          <p:cNvPr id="3" name="Obraz 2" descr="https://lh5.googleusercontent.com/1vf5fW7glvQv3dhWdXdbvYwQKnI5wh8ozrQZRUf7EZRuhlaWjWuX_ZSFwuYqWIXr-avOQrbGgSCDdqo63qF4aR1wior62eScoa4AVVIoXKLJVP7dTcbFvPMXWvxc3dXfI2Zkwm89">
            <a:extLst>
              <a:ext uri="{FF2B5EF4-FFF2-40B4-BE49-F238E27FC236}">
                <a16:creationId xmlns:a16="http://schemas.microsoft.com/office/drawing/2014/main" id="{480D19BC-48E0-579D-74F9-BBB7FBA69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79" y="2562109"/>
            <a:ext cx="5408249" cy="29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8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EC2837-29D8-E179-E520-4513C05E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>
                <a:latin typeface="Cambria"/>
                <a:ea typeface="Calibri Light"/>
                <a:cs typeface="Calibri Light"/>
              </a:rPr>
              <a:t>Cykliczne wydarzenia z udziałem studentek i studentów </a:t>
            </a:r>
            <a:r>
              <a:rPr lang="pl-PL" sz="4000" b="1" err="1">
                <a:latin typeface="Cambria"/>
                <a:ea typeface="Calibri Light"/>
                <a:cs typeface="Calibri Light"/>
              </a:rPr>
              <a:t>IPs</a:t>
            </a:r>
            <a:endParaRPr lang="pl-PL" sz="4000" b="1" err="1">
              <a:latin typeface="Cambria"/>
              <a:ea typeface="Cambria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62927F-0053-0961-B537-F02890C41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35" y="2172417"/>
            <a:ext cx="8079065" cy="35871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latin typeface="Cambria"/>
                <a:ea typeface="Calibri Light"/>
                <a:cs typeface="Calibri Light"/>
              </a:rPr>
              <a:t>Drzwi Otwarte (wiosna)</a:t>
            </a:r>
          </a:p>
          <a:p>
            <a:r>
              <a:rPr lang="pl-PL">
                <a:latin typeface="Cambria"/>
                <a:ea typeface="Calibri Light"/>
                <a:cs typeface="Calibri Light"/>
              </a:rPr>
              <a:t>Tydzień Równości (czerwiec)</a:t>
            </a:r>
          </a:p>
          <a:p>
            <a:r>
              <a:rPr lang="pl-PL">
                <a:latin typeface="Cambria"/>
                <a:ea typeface="Calibri Light"/>
                <a:cs typeface="Calibri Light"/>
              </a:rPr>
              <a:t>Dni Depresji (luty) </a:t>
            </a:r>
          </a:p>
          <a:p>
            <a:r>
              <a:rPr lang="pl-PL">
                <a:latin typeface="Cambria"/>
                <a:ea typeface="Calibri Light"/>
                <a:cs typeface="Calibri Light"/>
              </a:rPr>
              <a:t>Spotkanie Świąteczne i Koncert Noworoczny (grudzień)</a:t>
            </a:r>
          </a:p>
          <a:p>
            <a:r>
              <a:rPr lang="pl-PL">
                <a:latin typeface="Cambria"/>
                <a:ea typeface="Calibri Light"/>
                <a:cs typeface="Calibri Light"/>
              </a:rPr>
              <a:t>Giełda Kół Naukowych </a:t>
            </a:r>
          </a:p>
          <a:p>
            <a:r>
              <a:rPr lang="pl-PL">
                <a:latin typeface="Cambria"/>
                <a:ea typeface="Calibri Light"/>
                <a:cs typeface="Calibri Light"/>
              </a:rPr>
              <a:t>Dni Psychologii (maj) </a:t>
            </a:r>
          </a:p>
          <a:p>
            <a:r>
              <a:rPr lang="pl-PL">
                <a:latin typeface="Cambria"/>
                <a:ea typeface="Calibri Light"/>
                <a:cs typeface="Calibri Light"/>
              </a:rPr>
              <a:t>Dni Darwina (luty) </a:t>
            </a:r>
          </a:p>
          <a:p>
            <a:endParaRPr lang="pl-PL">
              <a:latin typeface="Cambria"/>
              <a:ea typeface="Calibri Light"/>
              <a:cs typeface="Calibri Light"/>
            </a:endParaRPr>
          </a:p>
          <a:p>
            <a:endParaRPr lang="pl-PL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7211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053FA-EB7A-FBB9-0587-014A4FCC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>
            <a:extLst>
              <a:ext uri="{FF2B5EF4-FFF2-40B4-BE49-F238E27FC236}">
                <a16:creationId xmlns:a16="http://schemas.microsoft.com/office/drawing/2014/main" id="{C2F9961B-8FBB-D0E7-341D-8072E68D0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4000" b="1">
                <a:latin typeface="Cambria"/>
                <a:ea typeface="Cambria"/>
              </a:rPr>
              <a:t>Poradnie i pracownie </a:t>
            </a:r>
            <a:br>
              <a:rPr lang="pl-PL" altLang="pl-PL" sz="4000" b="1">
                <a:latin typeface="Cambria"/>
                <a:ea typeface="Cambria"/>
              </a:rPr>
            </a:br>
            <a:r>
              <a:rPr lang="pl-PL" altLang="pl-PL" sz="4000" b="1">
                <a:latin typeface="Cambria"/>
                <a:ea typeface="Cambria"/>
              </a:rPr>
              <a:t>w Instytucie Psychologii</a:t>
            </a:r>
            <a:endParaRPr lang="pl-PL" altLang="pl-PL" sz="4000" b="1">
              <a:latin typeface="Cambria"/>
              <a:ea typeface="Cambria"/>
              <a:cs typeface="Calibri"/>
            </a:endParaRPr>
          </a:p>
        </p:txBody>
      </p:sp>
      <p:sp>
        <p:nvSpPr>
          <p:cNvPr id="10243" name="Podtytuł 2">
            <a:extLst>
              <a:ext uri="{FF2B5EF4-FFF2-40B4-BE49-F238E27FC236}">
                <a16:creationId xmlns:a16="http://schemas.microsoft.com/office/drawing/2014/main" id="{3A49B3D8-24A6-9240-D6C8-528C012E5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9449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1094E2-610D-C988-3136-5416B39D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>
                <a:latin typeface="Cambria"/>
                <a:ea typeface="Calibri"/>
                <a:cs typeface="Calibri"/>
              </a:rPr>
              <a:t>Pracownia Metod Badań Psychologicznych</a:t>
            </a:r>
            <a:endParaRPr lang="pl-PL" sz="4000" b="1">
              <a:latin typeface="Cambria"/>
              <a:ea typeface="Cambria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6C3409B-003D-848A-F5CF-6DB272EEF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735" y="2327303"/>
            <a:ext cx="5903943" cy="37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6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ymbol zastępczy zawartości 4">
            <a:extLst>
              <a:ext uri="{FF2B5EF4-FFF2-40B4-BE49-F238E27FC236}">
                <a16:creationId xmlns:a16="http://schemas.microsoft.com/office/drawing/2014/main" id="{F9E4EFD3-AF24-4198-981A-040970852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20" y="4167259"/>
            <a:ext cx="7966945" cy="15104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4400" b="1">
                <a:solidFill>
                  <a:srgbClr val="50B4C8"/>
                </a:solidFill>
                <a:latin typeface="Cambria"/>
                <a:ea typeface="Cambria"/>
              </a:rPr>
              <a:t>Poradnia Suicydologiczna</a:t>
            </a:r>
            <a:br>
              <a:rPr lang="pl-PL" sz="4400" b="1">
                <a:solidFill>
                  <a:srgbClr val="50B4C8"/>
                </a:solidFill>
                <a:latin typeface="Cambria"/>
                <a:ea typeface="Cambria"/>
              </a:rPr>
            </a:br>
            <a:r>
              <a:rPr lang="pl-PL" sz="1600" b="1">
                <a:solidFill>
                  <a:srgbClr val="50B4C8"/>
                </a:solidFill>
                <a:latin typeface="Cambria"/>
                <a:ea typeface="Cambria"/>
              </a:rPr>
              <a:t>kierowniczka pracowni – dr Joanna Krawczyk </a:t>
            </a:r>
            <a:endParaRPr lang="pl-PL" sz="4400">
              <a:solidFill>
                <a:srgbClr val="000000"/>
              </a:solidFill>
              <a:latin typeface="Cambria"/>
              <a:ea typeface="Cambria"/>
            </a:endParaRPr>
          </a:p>
          <a:p>
            <a:pPr marL="0" indent="0">
              <a:buNone/>
            </a:pPr>
            <a:endParaRPr lang="pl-PL" altLang="pl-PL" sz="1800">
              <a:latin typeface="Cambria"/>
              <a:ea typeface="Cambria"/>
              <a:cs typeface="Calibri Light"/>
            </a:endParaRPr>
          </a:p>
          <a:p>
            <a:pPr marL="0" indent="0">
              <a:buNone/>
            </a:pPr>
            <a:endParaRPr lang="pl-PL" altLang="pl-PL" sz="2400"/>
          </a:p>
          <a:p>
            <a:pPr marL="0" indent="0">
              <a:buNone/>
            </a:pPr>
            <a:endParaRPr lang="pl-PL" altLang="pl-PL" sz="2400"/>
          </a:p>
          <a:p>
            <a:pPr marL="0" indent="0">
              <a:buNone/>
            </a:pPr>
            <a:endParaRPr lang="pl-PL" altLang="pl-PL" sz="24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5B4611D-DC7B-3B3A-9543-8F121622B4B4}"/>
              </a:ext>
            </a:extLst>
          </p:cNvPr>
          <p:cNvSpPr txBox="1"/>
          <p:nvPr/>
        </p:nvSpPr>
        <p:spPr>
          <a:xfrm>
            <a:off x="1043041" y="491719"/>
            <a:ext cx="7137381" cy="968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5A9F35E-885C-719C-6050-268ACA535C7D}"/>
              </a:ext>
            </a:extLst>
          </p:cNvPr>
          <p:cNvSpPr txBox="1"/>
          <p:nvPr/>
        </p:nvSpPr>
        <p:spPr>
          <a:xfrm>
            <a:off x="640725" y="432117"/>
            <a:ext cx="7807908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b="1">
                <a:solidFill>
                  <a:srgbClr val="50B4C8"/>
                </a:solidFill>
                <a:latin typeface="Cambria"/>
                <a:ea typeface="Cambria"/>
              </a:rPr>
              <a:t>Pracownia Konsultacji i Poradnictwa Psychologicznego</a:t>
            </a:r>
          </a:p>
          <a:p>
            <a:r>
              <a:rPr lang="pl-PL" sz="1600" b="1">
                <a:solidFill>
                  <a:srgbClr val="50B4C8"/>
                </a:solidFill>
                <a:latin typeface="Cambria"/>
                <a:ea typeface="Cambria"/>
              </a:rPr>
              <a:t>kierowniczka pracowni – dr Joanna Krawczyk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4AF8CF8-3985-A85A-022A-55B0512BC731}"/>
              </a:ext>
            </a:extLst>
          </p:cNvPr>
          <p:cNvSpPr txBox="1"/>
          <p:nvPr/>
        </p:nvSpPr>
        <p:spPr>
          <a:xfrm>
            <a:off x="700327" y="2130784"/>
            <a:ext cx="79122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>
                <a:solidFill>
                  <a:srgbClr val="262626"/>
                </a:solidFill>
                <a:latin typeface="Cambria"/>
                <a:ea typeface="Cambria"/>
              </a:rPr>
              <a:t>Studenci w ramach Pracowni prowadzą nieodpłatne konsultacje psychologiczne dla młodzieży i osób dorosłych przeżywających trudne momenty życiowe. Realizują także warsztaty </a:t>
            </a:r>
            <a:r>
              <a:rPr lang="pl-PL" sz="1600" err="1">
                <a:solidFill>
                  <a:srgbClr val="262626"/>
                </a:solidFill>
                <a:latin typeface="Cambria"/>
                <a:ea typeface="Cambria"/>
              </a:rPr>
              <a:t>psychoedukacyjne</a:t>
            </a:r>
            <a:r>
              <a:rPr lang="pl-PL" sz="1600">
                <a:solidFill>
                  <a:srgbClr val="262626"/>
                </a:solidFill>
                <a:latin typeface="Cambria"/>
                <a:ea typeface="Cambria"/>
              </a:rPr>
              <a:t> oraz konferencje naukowe.</a:t>
            </a:r>
            <a:endParaRPr lang="pl-PL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2DA8FAB0-EA2D-29D0-8E67-810B7B7D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2BFA1-2749-9C57-CC10-95CAB67EB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3">
            <a:extLst>
              <a:ext uri="{FF2B5EF4-FFF2-40B4-BE49-F238E27FC236}">
                <a16:creationId xmlns:a16="http://schemas.microsoft.com/office/drawing/2014/main" id="{21D26B1C-7314-E0F1-08C5-5054DFBA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22154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Cambria"/>
                <a:ea typeface="Cambria"/>
              </a:rPr>
              <a:t>Instytut Psychologii jest częścią </a:t>
            </a:r>
            <a:br>
              <a:rPr lang="pl-PL" sz="2800" b="1" dirty="0">
                <a:latin typeface="Cambria"/>
                <a:ea typeface="Cambria"/>
              </a:rPr>
            </a:br>
            <a:r>
              <a:rPr lang="pl-PL" sz="2800" b="1" dirty="0">
                <a:latin typeface="Cambria"/>
                <a:ea typeface="Cambria"/>
              </a:rPr>
              <a:t>Wydziału Nauk Historycznych i Pedagogicznych </a:t>
            </a:r>
          </a:p>
        </p:txBody>
      </p:sp>
      <p:sp>
        <p:nvSpPr>
          <p:cNvPr id="4099" name="Symbol zastępczy zawartości 4">
            <a:extLst>
              <a:ext uri="{FF2B5EF4-FFF2-40B4-BE49-F238E27FC236}">
                <a16:creationId xmlns:a16="http://schemas.microsoft.com/office/drawing/2014/main" id="{95D15810-3191-7DA5-57E7-CE591C8A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64" y="1864967"/>
            <a:ext cx="5663710" cy="449821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pl-PL" altLang="pl-PL" sz="1800" b="1" dirty="0">
                <a:latin typeface="Cambria"/>
                <a:ea typeface="Cambria"/>
              </a:rPr>
              <a:t>dr hab. Paweł </a:t>
            </a:r>
            <a:r>
              <a:rPr lang="pl-PL" altLang="pl-PL" sz="1800" b="1" dirty="0" err="1">
                <a:latin typeface="Cambria"/>
                <a:ea typeface="Cambria"/>
              </a:rPr>
              <a:t>Klint</a:t>
            </a:r>
            <a:r>
              <a:rPr lang="pl-PL" altLang="pl-PL" sz="1800" b="1" dirty="0">
                <a:latin typeface="Cambria"/>
                <a:ea typeface="Cambria"/>
              </a:rPr>
              <a:t>, prof. </a:t>
            </a:r>
            <a:r>
              <a:rPr lang="pl-PL" altLang="pl-PL" sz="1800" b="1" dirty="0" err="1">
                <a:latin typeface="Cambria"/>
                <a:ea typeface="Cambria"/>
              </a:rPr>
              <a:t>UWr</a:t>
            </a:r>
            <a:r>
              <a:rPr lang="pl-PL" altLang="pl-PL" sz="1800" b="1" dirty="0">
                <a:latin typeface="Cambria"/>
                <a:ea typeface="Cambria"/>
              </a:rPr>
              <a:t>  </a:t>
            </a:r>
          </a:p>
          <a:p>
            <a:pPr marL="0" indent="0">
              <a:buNone/>
            </a:pPr>
            <a:r>
              <a:rPr lang="pl-PL" altLang="pl-PL" sz="1800" dirty="0">
                <a:latin typeface="Cambria"/>
                <a:ea typeface="Cambria"/>
                <a:cs typeface="Calibri Light"/>
              </a:rPr>
              <a:t>dziekan </a:t>
            </a:r>
          </a:p>
          <a:p>
            <a:pPr marL="0" indent="0">
              <a:buNone/>
            </a:pPr>
            <a:endParaRPr lang="pl-PL" altLang="pl-PL" sz="1800">
              <a:latin typeface="Cambria"/>
              <a:ea typeface="Cambria"/>
              <a:cs typeface="Calibri Light"/>
            </a:endParaRPr>
          </a:p>
          <a:p>
            <a:pPr marL="0" indent="0">
              <a:buNone/>
            </a:pPr>
            <a:r>
              <a:rPr lang="pl-PL" altLang="pl-PL" sz="1800" b="1" dirty="0">
                <a:latin typeface="Cambria"/>
                <a:ea typeface="Cambria"/>
              </a:rPr>
              <a:t>dr hab. Małgorzata Kowalczyk, prof. </a:t>
            </a:r>
            <a:r>
              <a:rPr lang="pl-PL" altLang="pl-PL" sz="1800" b="1" dirty="0" err="1">
                <a:latin typeface="Cambria"/>
                <a:ea typeface="Cambria"/>
              </a:rPr>
              <a:t>UWr</a:t>
            </a:r>
            <a:endParaRPr lang="pl-PL" altLang="pl-PL" sz="1800" b="1" dirty="0" err="1">
              <a:latin typeface="Cambria"/>
              <a:ea typeface="Cambria"/>
              <a:cs typeface="Calibri"/>
            </a:endParaRPr>
          </a:p>
          <a:p>
            <a:pPr marL="0" indent="0">
              <a:buNone/>
            </a:pPr>
            <a:r>
              <a:rPr lang="pl-PL" altLang="pl-PL" sz="1800" dirty="0">
                <a:latin typeface="Cambria"/>
                <a:ea typeface="Cambria"/>
              </a:rPr>
              <a:t>prodziekan ds. dydaktyki stacjonarnej i spraw studenckich </a:t>
            </a:r>
            <a:endParaRPr lang="pl-PL" altLang="pl-PL" sz="1800" dirty="0">
              <a:latin typeface="Cambria"/>
              <a:ea typeface="Cambria"/>
              <a:cs typeface="Calibri"/>
            </a:endParaRPr>
          </a:p>
          <a:p>
            <a:pPr marL="0" indent="0">
              <a:buNone/>
            </a:pPr>
            <a:r>
              <a:rPr lang="pl-PL" sz="1800" b="1" dirty="0">
                <a:latin typeface="Cambria"/>
                <a:ea typeface="Cambria"/>
                <a:cs typeface="Calibri"/>
              </a:rPr>
              <a:t>dr hab. Rafał Włodarczyk, prof. </a:t>
            </a:r>
            <a:r>
              <a:rPr lang="pl-PL" sz="1800" b="1" dirty="0" err="1">
                <a:latin typeface="Cambria"/>
                <a:ea typeface="Cambria"/>
                <a:cs typeface="Calibri"/>
              </a:rPr>
              <a:t>UWr</a:t>
            </a:r>
            <a:endParaRPr lang="en-US" sz="1800" dirty="0" err="1">
              <a:solidFill>
                <a:srgbClr val="000000"/>
              </a:solidFill>
              <a:latin typeface="Cambria"/>
              <a:ea typeface="Cambria"/>
              <a:cs typeface="Calibri"/>
            </a:endParaRPr>
          </a:p>
          <a:p>
            <a:pPr marL="0" indent="0">
              <a:buNone/>
            </a:pPr>
            <a:r>
              <a:rPr lang="pl-PL" sz="1800" dirty="0">
                <a:latin typeface="Cambria"/>
                <a:ea typeface="Cambria"/>
                <a:cs typeface="Calibri"/>
              </a:rPr>
              <a:t>prodziekan ds. nauki i komunikacji </a:t>
            </a:r>
          </a:p>
          <a:p>
            <a:pPr marL="0" indent="0">
              <a:buNone/>
            </a:pPr>
            <a:r>
              <a:rPr lang="pl-PL" sz="1800" b="1" dirty="0">
                <a:latin typeface="Cambria"/>
                <a:ea typeface="Cambria"/>
                <a:cs typeface="Calibri"/>
              </a:rPr>
              <a:t>dr hab. Arkadiusz Urbanek, prof. </a:t>
            </a:r>
            <a:r>
              <a:rPr lang="pl-PL" sz="1800" b="1" dirty="0" err="1">
                <a:latin typeface="Cambria"/>
                <a:ea typeface="Cambria"/>
                <a:cs typeface="Calibri"/>
              </a:rPr>
              <a:t>UWr</a:t>
            </a:r>
            <a:endParaRPr lang="pl-PL" sz="1800" dirty="0" err="1">
              <a:latin typeface="Cambria"/>
              <a:ea typeface="Cambria"/>
              <a:cs typeface="Calibri"/>
            </a:endParaRPr>
          </a:p>
          <a:p>
            <a:pPr marL="0" indent="0">
              <a:buNone/>
            </a:pPr>
            <a:r>
              <a:rPr lang="pl-PL" sz="1800" dirty="0">
                <a:latin typeface="Cambria"/>
                <a:ea typeface="Cambria"/>
                <a:cs typeface="Calibri"/>
              </a:rPr>
              <a:t>prodziekan ds. dydaktyki niestacjonarnej i jakości kształcenia </a:t>
            </a:r>
          </a:p>
          <a:p>
            <a:pPr marL="0" indent="0">
              <a:buNone/>
            </a:pPr>
            <a:endParaRPr lang="pl-PL" sz="1800" dirty="0">
              <a:latin typeface="Cambria"/>
              <a:ea typeface="Cambria"/>
              <a:cs typeface="Calibri"/>
            </a:endParaRPr>
          </a:p>
          <a:p>
            <a:pPr marL="0" indent="0">
              <a:buNone/>
            </a:pPr>
            <a:r>
              <a:rPr lang="pl-PL" sz="1800" b="1" dirty="0">
                <a:latin typeface="Cambria"/>
                <a:ea typeface="Cambria"/>
                <a:cs typeface="Calibri"/>
              </a:rPr>
              <a:t>opiekunowie kierunku psychologia w dziekanacie:</a:t>
            </a:r>
          </a:p>
          <a:p>
            <a:pPr marL="0" indent="0">
              <a:buNone/>
            </a:pPr>
            <a:r>
              <a:rPr lang="pl-PL" sz="1800" b="1" dirty="0">
                <a:latin typeface="Cambria"/>
                <a:ea typeface="Cambria"/>
                <a:cs typeface="Calibri"/>
              </a:rPr>
              <a:t>Katarzyna Kopka </a:t>
            </a:r>
            <a:r>
              <a:rPr lang="pl-PL" sz="1800" dirty="0">
                <a:latin typeface="Cambria"/>
                <a:ea typeface="Cambria"/>
                <a:cs typeface="Calibri"/>
              </a:rPr>
              <a:t>– studia stacjonarne</a:t>
            </a:r>
          </a:p>
          <a:p>
            <a:pPr marL="0" indent="0">
              <a:buNone/>
            </a:pPr>
            <a:r>
              <a:rPr lang="pl-PL" sz="1800" b="1" dirty="0">
                <a:latin typeface="Cambria"/>
                <a:ea typeface="Cambria"/>
                <a:cs typeface="Calibri"/>
              </a:rPr>
              <a:t>Danuta </a:t>
            </a:r>
            <a:r>
              <a:rPr lang="pl-PL" sz="1800" b="1" dirty="0" err="1">
                <a:latin typeface="Cambria"/>
                <a:ea typeface="Cambria"/>
                <a:cs typeface="Calibri"/>
              </a:rPr>
              <a:t>Grychowska</a:t>
            </a:r>
            <a:r>
              <a:rPr lang="pl-PL" sz="1800" dirty="0">
                <a:latin typeface="Cambria"/>
                <a:ea typeface="Cambria"/>
                <a:cs typeface="Calibri"/>
              </a:rPr>
              <a:t> – studia niestacjonarne (lata I – III)</a:t>
            </a:r>
          </a:p>
          <a:p>
            <a:pPr marL="0" indent="0">
              <a:buNone/>
            </a:pPr>
            <a:r>
              <a:rPr lang="pl-PL" sz="1800" b="1" dirty="0">
                <a:latin typeface="Cambria"/>
                <a:ea typeface="Cambria"/>
                <a:cs typeface="Calibri"/>
              </a:rPr>
              <a:t>Magdalena Kopińska</a:t>
            </a:r>
            <a:r>
              <a:rPr lang="pl-PL" sz="1800" dirty="0">
                <a:latin typeface="Cambria"/>
                <a:ea typeface="Cambria"/>
                <a:cs typeface="Calibri"/>
              </a:rPr>
              <a:t> - studia niestacjonarne (lata IV – V) </a:t>
            </a:r>
          </a:p>
          <a:p>
            <a:pPr marL="0" indent="0">
              <a:buNone/>
            </a:pPr>
            <a:endParaRPr lang="pl-PL" sz="1800" dirty="0">
              <a:latin typeface="Cambria"/>
              <a:ea typeface="Cambria"/>
              <a:cs typeface="Calibri"/>
            </a:endParaRPr>
          </a:p>
          <a:p>
            <a:pPr marL="0" indent="0">
              <a:buNone/>
            </a:pPr>
            <a:endParaRPr lang="pl-PL" sz="1800">
              <a:latin typeface="Cambria"/>
              <a:ea typeface="Cambria"/>
              <a:cs typeface="Calibri"/>
            </a:endParaRPr>
          </a:p>
        </p:txBody>
      </p:sp>
      <p:pic>
        <p:nvPicPr>
          <p:cNvPr id="2" name="Obraz 1" descr="Obraz zawierający tekst, wizytówka, półka, design&#10;&#10;Zawartość wygenerowana przez AI może być niepoprawna.">
            <a:extLst>
              <a:ext uri="{FF2B5EF4-FFF2-40B4-BE49-F238E27FC236}">
                <a16:creationId xmlns:a16="http://schemas.microsoft.com/office/drawing/2014/main" id="{5C63F58D-8ED9-B170-C2AD-47E485F4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294" y="1821094"/>
            <a:ext cx="3855378" cy="12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84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>
            <a:extLst>
              <a:ext uri="{FF2B5EF4-FFF2-40B4-BE49-F238E27FC236}">
                <a16:creationId xmlns:a16="http://schemas.microsoft.com/office/drawing/2014/main" id="{08D62DF9-D281-49E6-A38A-5FE2CEF9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4000" b="1">
                <a:latin typeface="Cambria"/>
                <a:ea typeface="Cambria"/>
              </a:rPr>
              <a:t>Pracownie i laboratoria badawcze</a:t>
            </a:r>
            <a:endParaRPr lang="pl-PL" altLang="pl-PL" sz="1800" b="1">
              <a:latin typeface="Cambria"/>
              <a:ea typeface="Cambria"/>
              <a:cs typeface="Calibri Light"/>
            </a:endParaRPr>
          </a:p>
        </p:txBody>
      </p:sp>
      <p:sp>
        <p:nvSpPr>
          <p:cNvPr id="24579" name="Symbol zastępczy zawartości 2">
            <a:extLst>
              <a:ext uri="{FF2B5EF4-FFF2-40B4-BE49-F238E27FC236}">
                <a16:creationId xmlns:a16="http://schemas.microsoft.com/office/drawing/2014/main" id="{6C0BE3DA-CC19-481F-8426-04A8B5CB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64" y="2314461"/>
            <a:ext cx="8070505" cy="3445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sz="1800" b="1">
                <a:solidFill>
                  <a:schemeClr val="tx1"/>
                </a:solidFill>
                <a:latin typeface="Cambria"/>
                <a:ea typeface="Cambria"/>
              </a:rPr>
              <a:t>Pracownia Badań Nad Węchem i Smakiem</a:t>
            </a:r>
            <a:br>
              <a:rPr lang="pl-PL" sz="1800" b="1">
                <a:latin typeface="Cambria"/>
                <a:ea typeface="Cambria"/>
              </a:rPr>
            </a:br>
            <a:r>
              <a:rPr lang="pl-PL" sz="1800">
                <a:solidFill>
                  <a:schemeClr val="tx1"/>
                </a:solidFill>
                <a:latin typeface="Cambria"/>
                <a:ea typeface="Cambria"/>
              </a:rPr>
              <a:t>kierowniczka – dr hab. Agnieszka </a:t>
            </a:r>
            <a:r>
              <a:rPr lang="pl-PL" sz="1800" err="1">
                <a:solidFill>
                  <a:schemeClr val="tx1"/>
                </a:solidFill>
                <a:latin typeface="Cambria"/>
                <a:ea typeface="Cambria"/>
              </a:rPr>
              <a:t>Sorokowska</a:t>
            </a:r>
            <a:r>
              <a:rPr lang="pl-PL" sz="1800">
                <a:solidFill>
                  <a:schemeClr val="tx1"/>
                </a:solidFill>
                <a:latin typeface="Cambria"/>
                <a:ea typeface="Cambria"/>
              </a:rPr>
              <a:t>, prof.. </a:t>
            </a:r>
            <a:r>
              <a:rPr lang="pl-PL" sz="1800" err="1">
                <a:solidFill>
                  <a:schemeClr val="tx1"/>
                </a:solidFill>
                <a:latin typeface="Cambria"/>
                <a:ea typeface="Cambria"/>
              </a:rPr>
              <a:t>UWr</a:t>
            </a:r>
            <a:r>
              <a:rPr lang="pl-PL" sz="1800">
                <a:solidFill>
                  <a:schemeClr val="tx1"/>
                </a:solidFill>
                <a:latin typeface="Cambria"/>
                <a:ea typeface="Cambria"/>
              </a:rPr>
              <a:t> </a:t>
            </a:r>
          </a:p>
          <a:p>
            <a:pPr>
              <a:buNone/>
            </a:pPr>
            <a:r>
              <a:rPr lang="pl-PL" sz="1800" b="1">
                <a:solidFill>
                  <a:schemeClr val="tx1"/>
                </a:solidFill>
                <a:latin typeface="Cambria"/>
                <a:ea typeface="Cambria"/>
              </a:rPr>
              <a:t>Laboratorium Badań nad </a:t>
            </a:r>
            <a:r>
              <a:rPr lang="pl-PL" sz="1800" b="1" err="1">
                <a:solidFill>
                  <a:schemeClr val="tx1"/>
                </a:solidFill>
                <a:latin typeface="Cambria"/>
                <a:ea typeface="Cambria"/>
              </a:rPr>
              <a:t>Zachowaniami</a:t>
            </a:r>
            <a:r>
              <a:rPr lang="pl-PL" sz="1800" b="1">
                <a:solidFill>
                  <a:schemeClr val="tx1"/>
                </a:solidFill>
                <a:latin typeface="Cambria"/>
                <a:ea typeface="Cambria"/>
              </a:rPr>
              <a:t> Żywieniowymi - EAT Lab </a:t>
            </a:r>
            <a:br>
              <a:rPr lang="pl-PL" sz="1800" b="1">
                <a:latin typeface="Cambria"/>
                <a:ea typeface="Cambria"/>
              </a:rPr>
            </a:br>
            <a:r>
              <a:rPr lang="pl-PL" sz="1800">
                <a:solidFill>
                  <a:schemeClr val="tx1"/>
                </a:solidFill>
                <a:latin typeface="Cambria"/>
                <a:ea typeface="Cambria"/>
              </a:rPr>
              <a:t>kierowniczka - prof. dr hab. Anna </a:t>
            </a:r>
            <a:r>
              <a:rPr lang="pl-PL" sz="1800" err="1">
                <a:solidFill>
                  <a:schemeClr val="tx1"/>
                </a:solidFill>
                <a:latin typeface="Cambria"/>
                <a:ea typeface="Cambria"/>
              </a:rPr>
              <a:t>Brytek</a:t>
            </a:r>
            <a:r>
              <a:rPr lang="pl-PL" sz="1800">
                <a:solidFill>
                  <a:schemeClr val="tx1"/>
                </a:solidFill>
                <a:latin typeface="Cambria"/>
                <a:ea typeface="Cambria"/>
              </a:rPr>
              <a:t> – Matera </a:t>
            </a:r>
          </a:p>
          <a:p>
            <a:pPr>
              <a:buNone/>
            </a:pPr>
            <a:r>
              <a:rPr lang="pl-PL" sz="1800" b="1">
                <a:solidFill>
                  <a:schemeClr val="tx1"/>
                </a:solidFill>
                <a:latin typeface="Cambria"/>
                <a:ea typeface="Cambria"/>
              </a:rPr>
              <a:t>Pracownia Badań </a:t>
            </a:r>
            <a:r>
              <a:rPr lang="pl-PL" sz="1800" b="1" err="1">
                <a:solidFill>
                  <a:schemeClr val="tx1"/>
                </a:solidFill>
                <a:latin typeface="Cambria"/>
                <a:ea typeface="Cambria"/>
              </a:rPr>
              <a:t>Neurokognitywnych</a:t>
            </a:r>
            <a:br>
              <a:rPr lang="pl-PL" sz="1800" b="1">
                <a:latin typeface="Cambria"/>
                <a:ea typeface="Cambria"/>
              </a:rPr>
            </a:br>
            <a:r>
              <a:rPr lang="pl-PL" sz="1800">
                <a:solidFill>
                  <a:schemeClr val="tx1"/>
                </a:solidFill>
                <a:latin typeface="Cambria"/>
                <a:ea typeface="Cambria"/>
              </a:rPr>
              <a:t>kierownik – dr Piotr </a:t>
            </a:r>
            <a:r>
              <a:rPr lang="pl-PL" sz="1800" err="1">
                <a:solidFill>
                  <a:schemeClr val="tx1"/>
                </a:solidFill>
                <a:latin typeface="Cambria"/>
                <a:ea typeface="Cambria"/>
              </a:rPr>
              <a:t>Styrkowiec</a:t>
            </a:r>
            <a:r>
              <a:rPr lang="pl-PL" sz="1800">
                <a:solidFill>
                  <a:schemeClr val="tx1"/>
                </a:solidFill>
                <a:latin typeface="Cambria"/>
                <a:ea typeface="Cambria"/>
              </a:rPr>
              <a:t> </a:t>
            </a:r>
          </a:p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Cambria"/>
                <a:ea typeface="Cambria"/>
              </a:rPr>
              <a:t>Grupa </a:t>
            </a:r>
            <a:r>
              <a:rPr lang="en-US" sz="1800" b="1" dirty="0" err="1">
                <a:solidFill>
                  <a:schemeClr val="tx1"/>
                </a:solidFill>
                <a:latin typeface="Cambria"/>
                <a:ea typeface="Cambria"/>
              </a:rPr>
              <a:t>Badająca</a:t>
            </a:r>
            <a:r>
              <a:rPr lang="en-US" sz="1800" b="1" dirty="0">
                <a:solidFill>
                  <a:schemeClr val="tx1"/>
                </a:solidFill>
                <a:latin typeface="Cambria"/>
                <a:ea typeface="Cambria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/>
                <a:ea typeface="Cambria"/>
              </a:rPr>
              <a:t>Społeczności</a:t>
            </a:r>
            <a:r>
              <a:rPr lang="en-US" sz="1800" b="1" dirty="0">
                <a:solidFill>
                  <a:schemeClr val="tx1"/>
                </a:solidFill>
                <a:latin typeface="Cambria"/>
                <a:ea typeface="Cambria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mbria"/>
                <a:ea typeface="Cambria"/>
              </a:rPr>
              <a:t>Tradycyjne</a:t>
            </a:r>
            <a:br>
              <a:rPr lang="en-US" sz="1800">
                <a:latin typeface="Cambria"/>
                <a:ea typeface="Cambria"/>
              </a:rPr>
            </a:br>
            <a:r>
              <a:rPr lang="en-US" sz="1800" dirty="0" err="1">
                <a:solidFill>
                  <a:schemeClr val="tx1"/>
                </a:solidFill>
                <a:latin typeface="Cambria"/>
                <a:ea typeface="Cambria"/>
              </a:rPr>
              <a:t>kierownik</a:t>
            </a:r>
            <a:r>
              <a:rPr lang="en-US" sz="1800" dirty="0">
                <a:solidFill>
                  <a:schemeClr val="tx1"/>
                </a:solidFill>
                <a:latin typeface="Cambria"/>
                <a:ea typeface="Cambria"/>
              </a:rPr>
              <a:t> – dr hab. Piotr </a:t>
            </a:r>
            <a:r>
              <a:rPr lang="en-US" sz="1800" dirty="0" err="1">
                <a:solidFill>
                  <a:schemeClr val="tx1"/>
                </a:solidFill>
                <a:latin typeface="Cambria"/>
                <a:ea typeface="Cambria"/>
              </a:rPr>
              <a:t>Sorokowski</a:t>
            </a:r>
            <a:r>
              <a:rPr lang="en-US" sz="1800" dirty="0">
                <a:solidFill>
                  <a:schemeClr val="tx1"/>
                </a:solidFill>
                <a:latin typeface="Cambria"/>
                <a:ea typeface="Cambria"/>
              </a:rPr>
              <a:t>, prof. </a:t>
            </a:r>
            <a:r>
              <a:rPr lang="en-US" sz="1800" dirty="0" err="1">
                <a:solidFill>
                  <a:schemeClr val="tx1"/>
                </a:solidFill>
                <a:latin typeface="Cambria"/>
                <a:ea typeface="Cambria"/>
              </a:rPr>
              <a:t>UWr</a:t>
            </a:r>
            <a:r>
              <a:rPr lang="en-US" sz="1800" dirty="0">
                <a:solidFill>
                  <a:schemeClr val="tx1"/>
                </a:solidFill>
                <a:latin typeface="Cambria"/>
                <a:ea typeface="Cambria"/>
              </a:rPr>
              <a:t> </a:t>
            </a:r>
          </a:p>
          <a:p>
            <a:pPr>
              <a:buNone/>
            </a:pPr>
            <a:r>
              <a:rPr lang="en-US" sz="1800" b="1">
                <a:solidFill>
                  <a:schemeClr val="tx1"/>
                </a:solidFill>
                <a:latin typeface="Cambria"/>
                <a:ea typeface="Cambria"/>
              </a:rPr>
              <a:t>Grupa </a:t>
            </a:r>
            <a:r>
              <a:rPr lang="en-US" sz="1800" b="1" err="1">
                <a:solidFill>
                  <a:schemeClr val="tx1"/>
                </a:solidFill>
                <a:latin typeface="Cambria"/>
                <a:ea typeface="Cambria"/>
              </a:rPr>
              <a:t>badawcza</a:t>
            </a:r>
            <a:r>
              <a:rPr lang="en-US" sz="1800" b="1">
                <a:solidFill>
                  <a:schemeClr val="tx1"/>
                </a:solidFill>
                <a:latin typeface="Cambria"/>
                <a:ea typeface="Cambria"/>
              </a:rPr>
              <a:t> VR4Health</a:t>
            </a:r>
            <a:br>
              <a:rPr lang="en-US" sz="1800" b="1">
                <a:latin typeface="Cambria"/>
                <a:ea typeface="Cambria"/>
              </a:rPr>
            </a:br>
            <a:r>
              <a:rPr lang="en-US" sz="1800" err="1">
                <a:solidFill>
                  <a:schemeClr val="tx1"/>
                </a:solidFill>
                <a:latin typeface="Cambria"/>
                <a:ea typeface="Cambria"/>
              </a:rPr>
              <a:t>kierownicy</a:t>
            </a:r>
            <a:r>
              <a:rPr lang="en-US" sz="1800">
                <a:solidFill>
                  <a:schemeClr val="tx1"/>
                </a:solidFill>
                <a:latin typeface="Cambria"/>
                <a:ea typeface="Cambria"/>
              </a:rPr>
              <a:t> – dr Marcin Czub, dr Joanna Piskorz </a:t>
            </a: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endParaRPr lang="pl-PL" sz="1800">
              <a:solidFill>
                <a:schemeClr val="tx1"/>
              </a:solidFill>
              <a:latin typeface="Cambria"/>
              <a:ea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31C70-D102-C28B-04EB-55BB328BA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>
            <a:extLst>
              <a:ext uri="{FF2B5EF4-FFF2-40B4-BE49-F238E27FC236}">
                <a16:creationId xmlns:a16="http://schemas.microsoft.com/office/drawing/2014/main" id="{F9618622-E1F0-60C6-EB96-138A4396C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4000" b="1">
                <a:latin typeface="Cambria"/>
                <a:ea typeface="Cambria"/>
                <a:cs typeface="Calibri"/>
              </a:rPr>
              <a:t>Inne informacje organizacyjne </a:t>
            </a:r>
          </a:p>
        </p:txBody>
      </p:sp>
      <p:sp>
        <p:nvSpPr>
          <p:cNvPr id="10243" name="Podtytuł 2">
            <a:extLst>
              <a:ext uri="{FF2B5EF4-FFF2-40B4-BE49-F238E27FC236}">
                <a16:creationId xmlns:a16="http://schemas.microsoft.com/office/drawing/2014/main" id="{66A17985-FCE0-BF4B-504C-D4F6EBAB9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91765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69A8E-8CF2-7BAB-D037-3EEBED5C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61" y="499533"/>
            <a:ext cx="8066739" cy="10931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>
                <a:latin typeface="Cambria"/>
                <a:ea typeface="Calibri Light"/>
                <a:cs typeface="Calibri Light"/>
              </a:rPr>
              <a:t>Informacje bieżące na stronach i w mediach społecznościowych  </a:t>
            </a:r>
            <a:endParaRPr lang="pl-PL" sz="4000" b="1">
              <a:latin typeface="Cambria"/>
              <a:ea typeface="Cambria"/>
            </a:endParaRPr>
          </a:p>
        </p:txBody>
      </p:sp>
      <p:pic>
        <p:nvPicPr>
          <p:cNvPr id="4" name="Symbol zastępczy zawartości 3" descr="Obraz zawierający tekst, niebo, chmura, zrzut ekranu&#10;&#10;Zawartość wygenerowana przez AI może być niepoprawna.">
            <a:extLst>
              <a:ext uri="{FF2B5EF4-FFF2-40B4-BE49-F238E27FC236}">
                <a16:creationId xmlns:a16="http://schemas.microsoft.com/office/drawing/2014/main" id="{686B1175-73A4-3BBC-AC09-D98D45579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094" y="4449160"/>
            <a:ext cx="5098631" cy="1846999"/>
          </a:xfrm>
          <a:prstGeom prst="rect">
            <a:avLst/>
          </a:prstGeom>
        </p:spPr>
      </p:pic>
      <p:pic>
        <p:nvPicPr>
          <p:cNvPr id="5" name="Obraz 4" descr="Obraz zawierający tekst, drzewo, zrzut ekranu, niebo&#10;&#10;Zawartość wygenerowana przez AI może być niepoprawna.">
            <a:extLst>
              <a:ext uri="{FF2B5EF4-FFF2-40B4-BE49-F238E27FC236}">
                <a16:creationId xmlns:a16="http://schemas.microsoft.com/office/drawing/2014/main" id="{0BF74BA2-610F-EB4B-DB90-799CBA36A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66" y="1710967"/>
            <a:ext cx="4423454" cy="2562761"/>
          </a:xfrm>
          <a:prstGeom prst="rect">
            <a:avLst/>
          </a:prstGeom>
        </p:spPr>
      </p:pic>
      <p:pic>
        <p:nvPicPr>
          <p:cNvPr id="6" name="Obraz 5" descr="Obraz zawierający tekst, zrzut ekranu&#10;&#10;Zawartość wygenerowana przez AI może być niepoprawna.">
            <a:extLst>
              <a:ext uri="{FF2B5EF4-FFF2-40B4-BE49-F238E27FC236}">
                <a16:creationId xmlns:a16="http://schemas.microsoft.com/office/drawing/2014/main" id="{57447583-A487-7B66-E2E1-2F51DC81B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567" y="1592493"/>
            <a:ext cx="2422463" cy="45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20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D63292-7825-CCF0-7792-CB0CF2F5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65" y="499533"/>
            <a:ext cx="7426973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000" b="1">
                <a:latin typeface="Cambria"/>
                <a:ea typeface="Cambria"/>
              </a:rPr>
              <a:t>Organizacja </a:t>
            </a:r>
            <a:r>
              <a:rPr lang="en-US" sz="4000" b="1" err="1">
                <a:latin typeface="Cambria"/>
                <a:ea typeface="Cambria"/>
              </a:rPr>
              <a:t>roku</a:t>
            </a:r>
            <a:r>
              <a:rPr lang="en-US" sz="4000" b="1">
                <a:latin typeface="Cambria"/>
                <a:ea typeface="Cambria"/>
              </a:rPr>
              <a:t> </a:t>
            </a:r>
            <a:r>
              <a:rPr lang="en-US" sz="4000" b="1" err="1">
                <a:latin typeface="Cambria"/>
                <a:ea typeface="Cambria"/>
              </a:rPr>
              <a:t>akademickiego</a:t>
            </a:r>
            <a:r>
              <a:rPr lang="en-US" sz="4600"/>
              <a:t> </a:t>
            </a:r>
            <a:br>
              <a:rPr lang="en-US" sz="4600"/>
            </a:br>
            <a:r>
              <a:rPr lang="en-US" sz="2000" b="1">
                <a:latin typeface="Cambria"/>
                <a:ea typeface="Calibri Light"/>
                <a:cs typeface="Calibri Light"/>
              </a:rPr>
              <a:t>(co </a:t>
            </a:r>
            <a:r>
              <a:rPr lang="en-US" sz="2000" b="1" err="1">
                <a:latin typeface="Cambria"/>
                <a:ea typeface="Calibri Light"/>
                <a:cs typeface="Calibri Light"/>
              </a:rPr>
              <a:t>roku</a:t>
            </a:r>
            <a:r>
              <a:rPr lang="en-US" sz="2000" b="1">
                <a:latin typeface="Cambria"/>
                <a:ea typeface="Calibri Light"/>
                <a:cs typeface="Calibri Light"/>
              </a:rPr>
              <a:t> </a:t>
            </a:r>
            <a:r>
              <a:rPr lang="en-US" sz="2000" b="1" err="1">
                <a:latin typeface="Cambria"/>
                <a:ea typeface="Calibri Light"/>
                <a:cs typeface="Calibri Light"/>
              </a:rPr>
              <a:t>podobna</a:t>
            </a:r>
            <a:r>
              <a:rPr lang="en-US" sz="2000" b="1">
                <a:latin typeface="Cambria"/>
                <a:ea typeface="Calibri Light"/>
                <a:cs typeface="Calibri Light"/>
              </a:rPr>
              <a:t>, ale </a:t>
            </a:r>
            <a:r>
              <a:rPr lang="en-US" sz="2000" b="1" err="1">
                <a:latin typeface="Cambria"/>
                <a:ea typeface="Calibri Light"/>
                <a:cs typeface="Calibri Light"/>
              </a:rPr>
              <a:t>trzeba</a:t>
            </a:r>
            <a:r>
              <a:rPr lang="en-US" sz="2000" b="1">
                <a:latin typeface="Cambria"/>
                <a:ea typeface="Calibri Light"/>
                <a:cs typeface="Calibri Light"/>
              </a:rPr>
              <a:t> </a:t>
            </a:r>
            <a:br>
              <a:rPr lang="en-US" sz="2000" b="1">
                <a:latin typeface="Cambria"/>
                <a:ea typeface="Calibri Light"/>
                <a:cs typeface="Calibri Light"/>
              </a:rPr>
            </a:br>
            <a:r>
              <a:rPr lang="en-US" sz="2000" b="1" err="1">
                <a:latin typeface="Cambria"/>
                <a:ea typeface="Calibri Light"/>
                <a:cs typeface="Calibri Light"/>
              </a:rPr>
              <a:t>sprawdzać</a:t>
            </a:r>
            <a:r>
              <a:rPr lang="en-US" sz="2000" b="1">
                <a:latin typeface="Cambria"/>
                <a:ea typeface="Calibri Light"/>
                <a:cs typeface="Calibri Light"/>
              </a:rPr>
              <a:t> z </a:t>
            </a:r>
            <a:r>
              <a:rPr lang="en-US" sz="2000" b="1" err="1">
                <a:latin typeface="Cambria"/>
                <a:ea typeface="Calibri Light"/>
                <a:cs typeface="Calibri Light"/>
              </a:rPr>
              <a:t>początkiem</a:t>
            </a:r>
            <a:r>
              <a:rPr lang="en-US" sz="2000" b="1">
                <a:latin typeface="Cambria"/>
                <a:ea typeface="Calibri Light"/>
                <a:cs typeface="Calibri Light"/>
              </a:rPr>
              <a:t> </a:t>
            </a:r>
            <a:r>
              <a:rPr lang="en-US" sz="2000" b="1" err="1">
                <a:latin typeface="Cambria"/>
                <a:ea typeface="Calibri Light"/>
                <a:cs typeface="Calibri Light"/>
              </a:rPr>
              <a:t>nowego</a:t>
            </a:r>
            <a:r>
              <a:rPr lang="en-US" sz="2000" b="1">
                <a:latin typeface="Cambria"/>
                <a:ea typeface="Calibri Light"/>
                <a:cs typeface="Calibri Light"/>
              </a:rPr>
              <a:t> </a:t>
            </a:r>
            <a:r>
              <a:rPr lang="en-US" sz="2000" b="1" err="1">
                <a:latin typeface="Cambria"/>
                <a:ea typeface="Calibri Light"/>
                <a:cs typeface="Calibri Light"/>
              </a:rPr>
              <a:t>roku</a:t>
            </a:r>
            <a:r>
              <a:rPr lang="en-US" sz="2000" b="1">
                <a:latin typeface="Cambria"/>
                <a:ea typeface="Calibri Light"/>
                <a:cs typeface="Calibri Light"/>
              </a:rPr>
              <a:t> </a:t>
            </a:r>
            <a:r>
              <a:rPr lang="en-US" sz="2000" b="1" err="1">
                <a:latin typeface="Cambria"/>
                <a:ea typeface="Calibri Light"/>
                <a:cs typeface="Calibri Light"/>
              </a:rPr>
              <a:t>akademickiego</a:t>
            </a:r>
            <a:r>
              <a:rPr lang="en-US" sz="2000" b="1">
                <a:latin typeface="Cambria"/>
                <a:ea typeface="Calibri Light"/>
                <a:cs typeface="Calibri Light"/>
              </a:rPr>
              <a:t>)</a:t>
            </a:r>
            <a:r>
              <a:rPr lang="en-US" sz="2000">
                <a:ea typeface="Calibri Light"/>
                <a:cs typeface="Calibri Light"/>
              </a:rPr>
              <a:t> </a:t>
            </a:r>
            <a:endParaRPr lang="pl-PL" sz="2000">
              <a:ea typeface="Calibri Light"/>
              <a:cs typeface="Calibri Light"/>
            </a:endParaRPr>
          </a:p>
        </p:txBody>
      </p:sp>
      <p:pic>
        <p:nvPicPr>
          <p:cNvPr id="4" name="Symbol zastępczy zawartości 3" descr="Obraz zawierający tekst, Czcionka, zrzut ekranu, dokument&#10;&#10;Zawartość wygenerowana przez AI może być niepoprawna.">
            <a:extLst>
              <a:ext uri="{FF2B5EF4-FFF2-40B4-BE49-F238E27FC236}">
                <a16:creationId xmlns:a16="http://schemas.microsoft.com/office/drawing/2014/main" id="{D9ED1522-8262-A8C8-7952-907369E18D7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61180" y="2360022"/>
            <a:ext cx="5732585" cy="41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3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516B24-32C6-8645-4B93-D1530F44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latin typeface="Cambria"/>
                <a:ea typeface="Calibri Light"/>
                <a:cs typeface="Calibri Light"/>
              </a:rPr>
              <a:t>Ślubowanie dla I roku </a:t>
            </a:r>
            <a:endParaRPr lang="pl-PL" sz="3200" b="1" dirty="0">
              <a:latin typeface="Cambria"/>
              <a:ea typeface="Cambria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D375C0-ADD1-95D6-4525-7BB5C40BE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38" y="2455730"/>
            <a:ext cx="8407846" cy="33038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 dirty="0">
                <a:latin typeface="Cambria"/>
                <a:ea typeface="Calibri Light"/>
                <a:cs typeface="Arial"/>
              </a:rPr>
              <a:t>złożenie elektronicznego ślubowania, oświadczenia o podjęciu studiów oraz informacji o przetwarzaniu danych osobowych </a:t>
            </a:r>
            <a:endParaRPr lang="pl-PL" b="1">
              <a:latin typeface="Cambria"/>
              <a:ea typeface="Cambria"/>
              <a:cs typeface="Arial"/>
            </a:endParaRPr>
          </a:p>
          <a:p>
            <a:endParaRPr lang="pl-PL" b="1" dirty="0">
              <a:latin typeface="Cambria"/>
              <a:ea typeface="Calibri Light"/>
              <a:cs typeface="Arial"/>
            </a:endParaRPr>
          </a:p>
          <a:p>
            <a:r>
              <a:rPr lang="pl-PL" b="1" dirty="0">
                <a:latin typeface="Cambria"/>
                <a:ea typeface="Calibri Light"/>
                <a:cs typeface="Arial"/>
              </a:rPr>
              <a:t>dokumenty te są  dostępne do złożenia po zalogowaniu się do  </a:t>
            </a:r>
            <a:r>
              <a:rPr lang="pl-PL" b="1" dirty="0" err="1">
                <a:latin typeface="Cambria"/>
                <a:ea typeface="Calibri Light"/>
                <a:cs typeface="Arial"/>
              </a:rPr>
              <a:t>USOSweb</a:t>
            </a:r>
            <a:r>
              <a:rPr lang="pl-PL" b="1" dirty="0">
                <a:latin typeface="Cambria"/>
                <a:ea typeface="Calibri Light"/>
                <a:cs typeface="Arial"/>
              </a:rPr>
              <a:t> na konto studenta</a:t>
            </a:r>
            <a:endParaRPr lang="pl-PL" b="1" dirty="0">
              <a:latin typeface="Cambria"/>
              <a:ea typeface="Cambria"/>
            </a:endParaRPr>
          </a:p>
          <a:p>
            <a:endParaRPr lang="pl-PL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86379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>
            <a:extLst>
              <a:ext uri="{FF2B5EF4-FFF2-40B4-BE49-F238E27FC236}">
                <a16:creationId xmlns:a16="http://schemas.microsoft.com/office/drawing/2014/main" id="{2D3AFE24-E8CD-4108-BB74-1A938263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0082"/>
            <a:ext cx="7886700" cy="1303950"/>
          </a:xfrm>
        </p:spPr>
        <p:txBody>
          <a:bodyPr>
            <a:normAutofit/>
          </a:bodyPr>
          <a:lstStyle/>
          <a:p>
            <a:pPr algn="ctr"/>
            <a:r>
              <a:rPr lang="pl-PL" altLang="pl-PL" sz="4000" b="1">
                <a:latin typeface="Cambria"/>
                <a:ea typeface="Calibri"/>
                <a:cs typeface="Calibri"/>
              </a:rPr>
              <a:t>Szkolenie biblioteczne </a:t>
            </a:r>
            <a:endParaRPr lang="pl-PL" altLang="pl-PL" sz="4000">
              <a:latin typeface="Cambria"/>
              <a:ea typeface="Calibri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49EB33-A1C4-4313-BBF4-6EFFD92C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923"/>
            <a:ext cx="7886700" cy="46253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endParaRPr lang="pl-PL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pl-PL" sz="2000" b="1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Szkolenie biblioteczne w roku akademickim 2025/2026</a:t>
            </a:r>
            <a:r>
              <a:rPr lang="pl-PL" sz="20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 dla studentów Instytutu Psychologii (studia stacjonarne i niestacjonarne) odbywa się będzie w formule online.</a:t>
            </a:r>
            <a:endParaRPr lang="pl-PL" sz="2000" dirty="0">
              <a:solidFill>
                <a:srgbClr val="000000"/>
              </a:solidFill>
              <a:latin typeface="Cambria"/>
              <a:ea typeface="Cambria"/>
            </a:endParaRPr>
          </a:p>
          <a:p>
            <a:pPr>
              <a:buNone/>
              <a:defRPr/>
            </a:pPr>
            <a:r>
              <a:rPr lang="pl-PL" sz="20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Informacje szczegółowe wraz z linkiem zostaną wysłane studentom pierwszego roku.</a:t>
            </a:r>
            <a:endParaRPr lang="pl-PL" sz="2000">
              <a:latin typeface="Cambria"/>
              <a:ea typeface="Calibri Light" panose="020F0302020204030204"/>
              <a:cs typeface="Calibri Light" panose="020F0302020204030204"/>
            </a:endParaRPr>
          </a:p>
          <a:p>
            <a:pPr>
              <a:buNone/>
              <a:defRPr/>
            </a:pPr>
            <a:endParaRPr lang="pl-PL" sz="2000" dirty="0">
              <a:solidFill>
                <a:srgbClr val="000000"/>
              </a:solidFill>
              <a:latin typeface="Cambria"/>
              <a:ea typeface="Calibri"/>
              <a:cs typeface="Times New Roman"/>
            </a:endParaRPr>
          </a:p>
          <a:p>
            <a:pPr>
              <a:buNone/>
              <a:defRPr/>
            </a:pPr>
            <a:endParaRPr lang="pl-PL" sz="2000" dirty="0">
              <a:solidFill>
                <a:srgbClr val="000000"/>
              </a:solidFill>
              <a:latin typeface="Cambria"/>
              <a:ea typeface="Calibri"/>
              <a:cs typeface="Times New Roman"/>
            </a:endParaRPr>
          </a:p>
          <a:p>
            <a:pPr>
              <a:buNone/>
              <a:defRPr/>
            </a:pPr>
            <a:r>
              <a:rPr lang="pl-PL" sz="2000" dirty="0">
                <a:solidFill>
                  <a:srgbClr val="000000"/>
                </a:solidFill>
                <a:latin typeface="Cambria"/>
                <a:ea typeface="+mn-lt"/>
                <a:cs typeface="+mn-lt"/>
              </a:rPr>
              <a:t>       https://bips.uwr.edu.pl/</a:t>
            </a:r>
            <a:endParaRPr lang="pl-PL" sz="2000">
              <a:latin typeface="Cambria"/>
              <a:ea typeface="Cambria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pl-PL" sz="1800">
              <a:latin typeface="Cambria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060DF-5A8B-CE22-DA2B-87A9BC59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21" y="499533"/>
            <a:ext cx="8073979" cy="1120316"/>
          </a:xfrm>
        </p:spPr>
        <p:txBody>
          <a:bodyPr>
            <a:normAutofit/>
          </a:bodyPr>
          <a:lstStyle/>
          <a:p>
            <a:r>
              <a:rPr lang="pl-PL" sz="4000" b="1">
                <a:latin typeface="Cambria"/>
                <a:ea typeface="Calibri Light"/>
                <a:cs typeface="Calibri Light"/>
              </a:rPr>
              <a:t>Szkolenie BHP</a:t>
            </a:r>
            <a:endParaRPr lang="pl-PL" sz="4000" b="1">
              <a:latin typeface="Cambria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33BA47-AD68-E059-9034-0EED21089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04" y="2340775"/>
            <a:ext cx="7992455" cy="341880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dirty="0">
              <a:solidFill>
                <a:srgbClr val="262626"/>
              </a:solidFill>
              <a:latin typeface="Cambria"/>
              <a:ea typeface="Cambria"/>
              <a:cs typeface="Arial"/>
            </a:endParaRPr>
          </a:p>
          <a:p>
            <a:endParaRPr lang="pl-PL" sz="2800" dirty="0">
              <a:solidFill>
                <a:srgbClr val="262626"/>
              </a:solidFill>
              <a:latin typeface="Cambria"/>
              <a:ea typeface="Cambria"/>
              <a:cs typeface="Arial"/>
            </a:endParaRPr>
          </a:p>
          <a:p>
            <a:pPr lvl="3"/>
            <a:r>
              <a:rPr lang="pl-PL" sz="2800" b="1" dirty="0">
                <a:solidFill>
                  <a:srgbClr val="800080"/>
                </a:solidFill>
                <a:latin typeface="Cambria"/>
                <a:ea typeface="Cambri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https://wnhip.uwr.edu.pl/szkolenia-bhp/</a:t>
            </a:r>
            <a:endParaRPr lang="pl-PL" sz="2800">
              <a:latin typeface="Cambria"/>
              <a:ea typeface="Cambria"/>
              <a:cs typeface="Calibri Light" panose="020F0302020204030204"/>
            </a:endParaRPr>
          </a:p>
          <a:p>
            <a:endParaRPr lang="pl-PL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0879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89F7F9-CCD6-F3B7-34FE-55D18E78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>
                <a:latin typeface="Cambria"/>
                <a:ea typeface="Calibri Light"/>
                <a:cs typeface="Calibri Light"/>
              </a:rPr>
              <a:t>Załatwianie spraw </a:t>
            </a:r>
            <a:endParaRPr lang="pl-PL" sz="4000" b="1">
              <a:latin typeface="Cambria"/>
              <a:ea typeface="Cambria"/>
            </a:endParaRPr>
          </a:p>
        </p:txBody>
      </p:sp>
      <p:pic>
        <p:nvPicPr>
          <p:cNvPr id="4" name="Symbol zastępczy zawartości 3" descr="Obraz zawierający tekst, zrzut ekranu, list, Publikacja&#10;&#10;Zawartość wygenerowana przez AI może być niepoprawna.">
            <a:extLst>
              <a:ext uri="{FF2B5EF4-FFF2-40B4-BE49-F238E27FC236}">
                <a16:creationId xmlns:a16="http://schemas.microsoft.com/office/drawing/2014/main" id="{53AA3913-E85D-0E11-222D-13DBBF3F4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75" y="1993393"/>
            <a:ext cx="8612038" cy="422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58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>
                <a:latin typeface="Cambria"/>
                <a:ea typeface="Calibri Light"/>
                <a:cs typeface="Calibri Light"/>
              </a:rPr>
              <a:t>Czas na pytania</a:t>
            </a:r>
            <a:r>
              <a:rPr lang="pl-PL">
                <a:ea typeface="Calibri Light"/>
                <a:cs typeface="Calibri Light"/>
              </a:rPr>
              <a:t> </a:t>
            </a:r>
            <a:endParaRPr lang="pl-PL"/>
          </a:p>
        </p:txBody>
      </p:sp>
      <p:pic>
        <p:nvPicPr>
          <p:cNvPr id="26626" name="Picture 2" descr="C:\Users\Kacha\Desktop\DSC_0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9433" y="1872281"/>
            <a:ext cx="6428879" cy="43714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3">
            <a:extLst>
              <a:ext uri="{FF2B5EF4-FFF2-40B4-BE49-F238E27FC236}">
                <a16:creationId xmlns:a16="http://schemas.microsoft.com/office/drawing/2014/main" id="{BF0FE360-348A-40B3-B25D-D4065116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4000" b="1">
                <a:latin typeface="Cambria"/>
                <a:ea typeface="Cambria"/>
              </a:rPr>
              <a:t>Dyrekcja Instytutu Psychologii</a:t>
            </a:r>
            <a:endParaRPr lang="pl-PL"/>
          </a:p>
        </p:txBody>
      </p:sp>
      <p:sp>
        <p:nvSpPr>
          <p:cNvPr id="4099" name="Symbol zastępczy zawartości 4">
            <a:extLst>
              <a:ext uri="{FF2B5EF4-FFF2-40B4-BE49-F238E27FC236}">
                <a16:creationId xmlns:a16="http://schemas.microsoft.com/office/drawing/2014/main" id="{C87AA744-F57B-4BBA-B5F7-E44FB301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64" y="2455730"/>
            <a:ext cx="8078136" cy="350933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altLang="pl-PL" sz="1800" b="1">
                <a:latin typeface="Cambria"/>
                <a:ea typeface="Cambria"/>
              </a:rPr>
              <a:t>dr Tomasz Frąckowiak  </a:t>
            </a:r>
          </a:p>
          <a:p>
            <a:pPr marL="0" indent="0">
              <a:buNone/>
            </a:pPr>
            <a:r>
              <a:rPr lang="pl-PL" altLang="pl-PL" sz="1800">
                <a:latin typeface="Cambria"/>
                <a:ea typeface="Cambria"/>
                <a:cs typeface="Calibri Light"/>
              </a:rPr>
              <a:t>dyrektor </a:t>
            </a:r>
          </a:p>
          <a:p>
            <a:pPr marL="0" indent="0">
              <a:buNone/>
            </a:pPr>
            <a:endParaRPr lang="pl-PL" altLang="pl-PL" sz="1800">
              <a:latin typeface="Cambria"/>
              <a:ea typeface="Cambria"/>
              <a:cs typeface="Calibri Light"/>
            </a:endParaRPr>
          </a:p>
          <a:p>
            <a:pPr marL="0" indent="0">
              <a:buNone/>
            </a:pPr>
            <a:r>
              <a:rPr lang="pl-PL" altLang="pl-PL" sz="1800" b="1">
                <a:latin typeface="Cambria"/>
                <a:ea typeface="Cambria"/>
              </a:rPr>
              <a:t>dr Joanna Piskorz </a:t>
            </a:r>
            <a:endParaRPr lang="pl-PL" altLang="pl-PL" sz="1800" b="1">
              <a:latin typeface="Cambria"/>
              <a:ea typeface="Cambria"/>
              <a:cs typeface="Calibri"/>
            </a:endParaRPr>
          </a:p>
          <a:p>
            <a:pPr marL="0" indent="0">
              <a:buNone/>
            </a:pPr>
            <a:r>
              <a:rPr lang="pl-PL" altLang="pl-PL" sz="1800">
                <a:latin typeface="Cambria"/>
                <a:ea typeface="Cambria"/>
              </a:rPr>
              <a:t>z-czyni dyrektora ds. ogólnych</a:t>
            </a:r>
            <a:endParaRPr lang="pl-PL" altLang="pl-PL" sz="1800">
              <a:latin typeface="Cambria"/>
              <a:ea typeface="Cambria"/>
              <a:cs typeface="Calibri"/>
            </a:endParaRPr>
          </a:p>
          <a:p>
            <a:pPr marL="0" indent="0">
              <a:buNone/>
            </a:pPr>
            <a:r>
              <a:rPr lang="pl-PL" sz="1800" b="1">
                <a:latin typeface="Cambria"/>
                <a:ea typeface="Cambria"/>
                <a:cs typeface="Calibri"/>
              </a:rPr>
              <a:t>dr Katarzyna Serafińska</a:t>
            </a:r>
            <a:endParaRPr lang="en-US" sz="1800">
              <a:solidFill>
                <a:srgbClr val="000000"/>
              </a:solidFill>
              <a:latin typeface="Cambria"/>
              <a:ea typeface="Cambria"/>
              <a:cs typeface="Calibri"/>
            </a:endParaRPr>
          </a:p>
          <a:p>
            <a:pPr marL="0" indent="0">
              <a:buNone/>
            </a:pPr>
            <a:r>
              <a:rPr lang="pl-PL" sz="1800">
                <a:latin typeface="Cambria"/>
                <a:ea typeface="Cambria"/>
                <a:cs typeface="Calibri"/>
              </a:rPr>
              <a:t>z-czyni dyrektora ds. dydaktycznych </a:t>
            </a:r>
          </a:p>
          <a:p>
            <a:pPr marL="0" indent="0">
              <a:buNone/>
            </a:pPr>
            <a:r>
              <a:rPr lang="pl-PL" sz="1800" b="1">
                <a:latin typeface="Cambria"/>
                <a:ea typeface="Cambria"/>
                <a:cs typeface="Calibri"/>
              </a:rPr>
              <a:t>dr Magdalena Nawrat </a:t>
            </a:r>
            <a:endParaRPr lang="pl-PL" sz="1800">
              <a:latin typeface="Cambria"/>
              <a:ea typeface="Cambria"/>
              <a:cs typeface="Calibri"/>
            </a:endParaRPr>
          </a:p>
          <a:p>
            <a:pPr marL="0" indent="0">
              <a:buNone/>
            </a:pPr>
            <a:r>
              <a:rPr lang="pl-PL" sz="1800">
                <a:latin typeface="Cambria"/>
                <a:ea typeface="Cambria"/>
                <a:cs typeface="Calibri"/>
              </a:rPr>
              <a:t>z-czyni dyrektora ds. studenckich</a:t>
            </a:r>
            <a:endParaRPr lang="pl-PL"/>
          </a:p>
          <a:p>
            <a:pPr marL="0" indent="0">
              <a:buNone/>
            </a:pPr>
            <a:endParaRPr lang="pl-PL" sz="1800">
              <a:latin typeface="Cambria"/>
              <a:ea typeface="Cambri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44F6AF-6F60-0DFA-8419-99FA8E5C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>
                <a:latin typeface="Cambria"/>
                <a:ea typeface="Calibri Light"/>
                <a:cs typeface="Calibri Light"/>
              </a:rPr>
              <a:t>Sekretariat Instytutu Psychologii</a:t>
            </a:r>
            <a:r>
              <a:rPr lang="pl-PL">
                <a:ea typeface="Calibri Light"/>
                <a:cs typeface="Calibri Light"/>
              </a:rPr>
              <a:t> </a:t>
            </a:r>
          </a:p>
        </p:txBody>
      </p:sp>
      <p:pic>
        <p:nvPicPr>
          <p:cNvPr id="4" name="Symbol zastępczy zawartości 3" descr="Obraz zawierający elektronika, tekst, telefon, Telefon przewodowy&#10;&#10;Zawartość wygenerowana przez AI może być niepoprawna.">
            <a:extLst>
              <a:ext uri="{FF2B5EF4-FFF2-40B4-BE49-F238E27FC236}">
                <a16:creationId xmlns:a16="http://schemas.microsoft.com/office/drawing/2014/main" id="{1A54210B-874D-D848-1281-971E04C80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887" y="2406525"/>
            <a:ext cx="7072789" cy="32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17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1D8DB0E9-7336-41DE-A244-0D13B082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61" y="499533"/>
            <a:ext cx="8066739" cy="1221547"/>
          </a:xfrm>
        </p:spPr>
        <p:txBody>
          <a:bodyPr/>
          <a:lstStyle/>
          <a:p>
            <a:pPr algn="ctr"/>
            <a:r>
              <a:rPr lang="pl-PL" altLang="pl-PL" sz="4000" b="1">
                <a:latin typeface="Cambria"/>
                <a:ea typeface="Cambria"/>
              </a:rPr>
              <a:t>Zakłady w Instytucie Psychologii </a:t>
            </a:r>
            <a:endParaRPr lang="pl-PL" altLang="pl-PL" sz="4000" b="1">
              <a:latin typeface="Cambria"/>
              <a:ea typeface="Cambria"/>
              <a:cs typeface="Calibri Light"/>
            </a:endParaRPr>
          </a:p>
        </p:txBody>
      </p:sp>
      <p:sp>
        <p:nvSpPr>
          <p:cNvPr id="5123" name="Symbol zastępczy zawartości 2">
            <a:extLst>
              <a:ext uri="{FF2B5EF4-FFF2-40B4-BE49-F238E27FC236}">
                <a16:creationId xmlns:a16="http://schemas.microsoft.com/office/drawing/2014/main" id="{55DEB341-9141-4B4C-BCED-40187C54B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24" y="2188904"/>
            <a:ext cx="8374721" cy="40256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l-PL" sz="1600" b="1">
                <a:latin typeface="Cambria"/>
                <a:ea typeface="Calibri Light"/>
                <a:cs typeface="Calibri Light"/>
              </a:rPr>
              <a:t>Zakład Psychologii Edukacji i Wychowania</a:t>
            </a:r>
            <a:r>
              <a:rPr lang="pl-PL" sz="1600">
                <a:latin typeface="Cambria"/>
                <a:ea typeface="Calibri Light"/>
                <a:cs typeface="Calibri Light"/>
              </a:rPr>
              <a:t> (dr hab. Danuta Borecka – Biernat, prof. </a:t>
            </a:r>
            <a:r>
              <a:rPr lang="pl-PL" sz="1600" err="1">
                <a:latin typeface="Cambria"/>
                <a:ea typeface="Calibri Light"/>
                <a:cs typeface="Calibri Light"/>
              </a:rPr>
              <a:t>UWr</a:t>
            </a:r>
            <a:r>
              <a:rPr lang="pl-PL" sz="1600">
                <a:latin typeface="Cambria"/>
                <a:ea typeface="Calibri Light"/>
                <a:cs typeface="Calibri Light"/>
              </a:rPr>
              <a:t>)</a:t>
            </a:r>
            <a:endParaRPr lang="pl-PL" sz="1600">
              <a:latin typeface="Calibri Light"/>
              <a:ea typeface="Calibri Light"/>
              <a:cs typeface="Calibri Light"/>
            </a:endParaRPr>
          </a:p>
          <a:p>
            <a:pPr marL="0" indent="0" algn="just">
              <a:buNone/>
            </a:pPr>
            <a:r>
              <a:rPr lang="pl-PL" sz="1600" b="1">
                <a:latin typeface="Cambria"/>
                <a:ea typeface="Cambria"/>
                <a:cs typeface="Calibri Light"/>
              </a:rPr>
              <a:t>Zakład Eksperymentalnej Psychologii Społecznej </a:t>
            </a:r>
            <a:r>
              <a:rPr lang="pl-PL" sz="1600">
                <a:latin typeface="Cambria"/>
                <a:ea typeface="Cambria"/>
                <a:cs typeface="Calibri Light"/>
              </a:rPr>
              <a:t>(dr hab. Piotr </a:t>
            </a:r>
            <a:r>
              <a:rPr lang="pl-PL" sz="1600" err="1">
                <a:latin typeface="Cambria"/>
                <a:ea typeface="Cambria"/>
                <a:cs typeface="Calibri Light"/>
              </a:rPr>
              <a:t>Sorokowski</a:t>
            </a:r>
            <a:r>
              <a:rPr lang="pl-PL" sz="1600">
                <a:latin typeface="Cambria"/>
                <a:ea typeface="Cambria"/>
                <a:cs typeface="Calibri Light"/>
              </a:rPr>
              <a:t>, prof. </a:t>
            </a:r>
            <a:r>
              <a:rPr lang="pl-PL" sz="1600" err="1">
                <a:latin typeface="Cambria"/>
                <a:ea typeface="Cambria"/>
                <a:cs typeface="Calibri Light"/>
              </a:rPr>
              <a:t>UWr</a:t>
            </a:r>
            <a:r>
              <a:rPr lang="pl-PL" sz="1600">
                <a:latin typeface="Cambria"/>
                <a:ea typeface="Cambria"/>
                <a:cs typeface="Calibri Light"/>
              </a:rPr>
              <a:t>.)</a:t>
            </a:r>
            <a:endParaRPr lang="pl-PL" sz="1600">
              <a:latin typeface="Cambria"/>
              <a:ea typeface="Calibri Light"/>
              <a:cs typeface="Calibri Light"/>
            </a:endParaRPr>
          </a:p>
          <a:p>
            <a:pPr marL="0" indent="0" algn="just">
              <a:buNone/>
            </a:pPr>
            <a:r>
              <a:rPr lang="pl-PL" sz="1600" b="1">
                <a:latin typeface="Cambria"/>
                <a:ea typeface="Calibri Light"/>
                <a:cs typeface="Calibri Light"/>
              </a:rPr>
              <a:t>Zakład Psychologii Klinicznej i Zdrowia</a:t>
            </a:r>
            <a:r>
              <a:rPr lang="pl-PL" sz="1600">
                <a:latin typeface="Cambria"/>
                <a:ea typeface="Calibri Light"/>
                <a:cs typeface="Calibri Light"/>
              </a:rPr>
              <a:t> (dr hab. Ryszard Poprawa, prof.. </a:t>
            </a:r>
            <a:r>
              <a:rPr lang="pl-PL" sz="1600" err="1">
                <a:latin typeface="Cambria"/>
                <a:ea typeface="Calibri Light"/>
                <a:cs typeface="Calibri Light"/>
              </a:rPr>
              <a:t>UWr</a:t>
            </a:r>
            <a:r>
              <a:rPr lang="pl-PL" sz="1600">
                <a:latin typeface="Cambria"/>
                <a:ea typeface="Calibri Light"/>
                <a:cs typeface="Calibri Light"/>
              </a:rPr>
              <a:t>)</a:t>
            </a:r>
            <a:endParaRPr lang="pl-PL" sz="1600">
              <a:latin typeface="Calibri Light"/>
              <a:ea typeface="Calibri Light"/>
              <a:cs typeface="Calibri Light"/>
            </a:endParaRPr>
          </a:p>
          <a:p>
            <a:pPr marL="0" indent="0" algn="just">
              <a:buNone/>
            </a:pPr>
            <a:r>
              <a:rPr lang="pl-PL" sz="1600" b="1">
                <a:latin typeface="Cambria"/>
                <a:ea typeface="Cambria"/>
                <a:cs typeface="Calibri Light"/>
              </a:rPr>
              <a:t>Zakład Psychologii Ogólnej </a:t>
            </a:r>
            <a:r>
              <a:rPr lang="pl-PL" sz="1600">
                <a:latin typeface="Cambria"/>
                <a:ea typeface="Cambria"/>
                <a:cs typeface="Calibri Light"/>
              </a:rPr>
              <a:t>(dr hab. Agnieszka </a:t>
            </a:r>
            <a:r>
              <a:rPr lang="pl-PL" sz="1600" err="1">
                <a:latin typeface="Cambria"/>
                <a:ea typeface="Cambria"/>
                <a:cs typeface="Calibri Light"/>
              </a:rPr>
              <a:t>Sorokowska</a:t>
            </a:r>
            <a:r>
              <a:rPr lang="pl-PL" sz="1600">
                <a:latin typeface="Cambria"/>
                <a:ea typeface="Cambria"/>
                <a:cs typeface="Calibri Light"/>
              </a:rPr>
              <a:t>, prof. </a:t>
            </a:r>
            <a:r>
              <a:rPr lang="pl-PL" sz="1600" err="1">
                <a:latin typeface="Cambria"/>
                <a:ea typeface="Cambria"/>
                <a:cs typeface="Calibri Light"/>
              </a:rPr>
              <a:t>UWr</a:t>
            </a:r>
            <a:r>
              <a:rPr lang="pl-PL" sz="1600">
                <a:latin typeface="Cambria"/>
                <a:ea typeface="Cambria"/>
                <a:cs typeface="Calibri Light"/>
              </a:rPr>
              <a:t>)</a:t>
            </a:r>
            <a:endParaRPr lang="pl-PL" sz="1600">
              <a:latin typeface="Cambria"/>
              <a:ea typeface="Calibri Light"/>
              <a:cs typeface="Calibri Light"/>
            </a:endParaRPr>
          </a:p>
          <a:p>
            <a:pPr marL="0" indent="0" algn="just">
              <a:buNone/>
            </a:pPr>
            <a:r>
              <a:rPr lang="pl-PL" sz="1600" b="1">
                <a:latin typeface="Cambria"/>
                <a:ea typeface="Cambria"/>
                <a:cs typeface="Calibri Light"/>
              </a:rPr>
              <a:t>Zakład Psychologii Osobowości </a:t>
            </a:r>
            <a:r>
              <a:rPr lang="pl-PL" sz="1600">
                <a:latin typeface="Cambria"/>
                <a:ea typeface="Cambria"/>
                <a:cs typeface="Calibri Light"/>
              </a:rPr>
              <a:t>(dr hab. Jolanta Kowal, prof.. </a:t>
            </a:r>
            <a:r>
              <a:rPr lang="pl-PL" sz="1600" err="1">
                <a:latin typeface="Cambria"/>
                <a:ea typeface="Cambria"/>
                <a:cs typeface="Calibri Light"/>
              </a:rPr>
              <a:t>UWr</a:t>
            </a:r>
            <a:r>
              <a:rPr lang="pl-PL" sz="1600">
                <a:latin typeface="Cambria"/>
                <a:ea typeface="Cambria"/>
                <a:cs typeface="Calibri Light"/>
              </a:rPr>
              <a:t>)</a:t>
            </a:r>
          </a:p>
          <a:p>
            <a:pPr marL="0" indent="0" algn="just">
              <a:buNone/>
            </a:pPr>
            <a:r>
              <a:rPr lang="pl-PL" altLang="pl-PL" sz="1600" b="1">
                <a:latin typeface="Cambria"/>
                <a:ea typeface="Cambria"/>
              </a:rPr>
              <a:t>Zakład Psychologii Różnic Indywidualnych</a:t>
            </a:r>
            <a:r>
              <a:rPr lang="pl-PL" altLang="pl-PL" sz="1600">
                <a:latin typeface="Cambria"/>
                <a:ea typeface="Cambria"/>
              </a:rPr>
              <a:t> (dr hab. Kinga Lachowicz – Tabaczek, prof. </a:t>
            </a:r>
            <a:r>
              <a:rPr lang="pl-PL" altLang="pl-PL" sz="1600" err="1">
                <a:latin typeface="Cambria"/>
                <a:ea typeface="Cambria"/>
              </a:rPr>
              <a:t>UWr</a:t>
            </a:r>
            <a:r>
              <a:rPr lang="pl-PL" altLang="pl-PL" sz="1600">
                <a:latin typeface="Cambria"/>
                <a:ea typeface="Cambria"/>
              </a:rPr>
              <a:t>)</a:t>
            </a:r>
            <a:endParaRPr lang="pl-PL" altLang="pl-PL" sz="1600">
              <a:latin typeface="Cambria"/>
              <a:ea typeface="Cambria"/>
              <a:cs typeface="Calibri"/>
            </a:endParaRPr>
          </a:p>
          <a:p>
            <a:pPr marL="0" indent="0" algn="just">
              <a:buNone/>
            </a:pPr>
            <a:r>
              <a:rPr lang="pl-PL" sz="1600" b="1">
                <a:latin typeface="Cambria"/>
                <a:ea typeface="Cambria"/>
              </a:rPr>
              <a:t>Zakład Psychologii Twórczości</a:t>
            </a:r>
            <a:r>
              <a:rPr lang="pl-PL" sz="1600">
                <a:latin typeface="Cambria"/>
                <a:ea typeface="Cambria"/>
              </a:rPr>
              <a:t> (dr hab. Maciej Karwowski, prof. </a:t>
            </a:r>
            <a:r>
              <a:rPr lang="pl-PL" sz="1600" err="1">
                <a:latin typeface="Cambria"/>
                <a:ea typeface="Cambria"/>
              </a:rPr>
              <a:t>UWr</a:t>
            </a:r>
            <a:r>
              <a:rPr lang="pl-PL" sz="1600">
                <a:latin typeface="Cambria"/>
                <a:ea typeface="Cambria"/>
              </a:rPr>
              <a:t>)</a:t>
            </a:r>
            <a:endParaRPr lang="pl-PL" altLang="pl-PL" sz="1600">
              <a:latin typeface="Cambria"/>
              <a:ea typeface="Cambria"/>
            </a:endParaRPr>
          </a:p>
          <a:p>
            <a:pPr marL="0" indent="0" algn="just">
              <a:buNone/>
            </a:pPr>
            <a:r>
              <a:rPr lang="pl-PL" altLang="pl-PL" sz="1600" b="1">
                <a:latin typeface="Cambria"/>
                <a:ea typeface="Cambria"/>
              </a:rPr>
              <a:t>Zakład Psychologii Zarządzania</a:t>
            </a:r>
            <a:r>
              <a:rPr lang="pl-PL" altLang="pl-PL" sz="1600">
                <a:latin typeface="Cambria"/>
                <a:ea typeface="Cambria"/>
              </a:rPr>
              <a:t> (dr hab. Michał Białek, prof. </a:t>
            </a:r>
            <a:r>
              <a:rPr lang="pl-PL" altLang="pl-PL" sz="1600" err="1">
                <a:latin typeface="Cambria"/>
                <a:ea typeface="Cambria"/>
              </a:rPr>
              <a:t>UWr</a:t>
            </a:r>
            <a:r>
              <a:rPr lang="pl-PL" altLang="pl-PL" sz="1600">
                <a:latin typeface="Cambria"/>
                <a:ea typeface="Cambria"/>
              </a:rPr>
              <a:t>)</a:t>
            </a:r>
          </a:p>
          <a:p>
            <a:pPr marL="0" indent="0" algn="just">
              <a:buNone/>
            </a:pPr>
            <a:r>
              <a:rPr lang="pl-PL" altLang="pl-PL" sz="1600" b="1">
                <a:latin typeface="Cambria"/>
                <a:ea typeface="Cambria"/>
              </a:rPr>
              <a:t>Zakład Psychologii Żywienia</a:t>
            </a:r>
            <a:r>
              <a:rPr lang="pl-PL" altLang="pl-PL" sz="1600">
                <a:latin typeface="Cambria"/>
                <a:ea typeface="Cambria"/>
              </a:rPr>
              <a:t> (dr hab. Anna </a:t>
            </a:r>
            <a:r>
              <a:rPr lang="pl-PL" altLang="pl-PL" sz="1600" err="1">
                <a:latin typeface="Cambria"/>
                <a:ea typeface="Cambria"/>
              </a:rPr>
              <a:t>Brytek</a:t>
            </a:r>
            <a:r>
              <a:rPr lang="pl-PL" altLang="pl-PL" sz="1600">
                <a:latin typeface="Cambria"/>
                <a:ea typeface="Cambria"/>
              </a:rPr>
              <a:t>-Matera, prof. </a:t>
            </a:r>
            <a:r>
              <a:rPr lang="pl-PL" altLang="pl-PL" sz="1600" err="1">
                <a:latin typeface="Cambria"/>
                <a:ea typeface="Cambria"/>
              </a:rPr>
              <a:t>UWr</a:t>
            </a:r>
            <a:r>
              <a:rPr lang="pl-PL" altLang="pl-PL" sz="1600">
                <a:latin typeface="Cambria"/>
                <a:ea typeface="Cambria"/>
              </a:rPr>
              <a:t>)</a:t>
            </a:r>
          </a:p>
          <a:p>
            <a:pPr marL="0" indent="0" algn="just">
              <a:buNone/>
            </a:pPr>
            <a:r>
              <a:rPr lang="pl-PL" altLang="pl-PL" sz="1600" b="1">
                <a:latin typeface="Cambria"/>
                <a:ea typeface="Calibri"/>
                <a:cs typeface="Calibri"/>
              </a:rPr>
              <a:t>Zakład Psychofizjologii</a:t>
            </a:r>
            <a:r>
              <a:rPr lang="pl-PL" altLang="pl-PL" sz="1600">
                <a:latin typeface="Cambria"/>
                <a:ea typeface="Calibri"/>
                <a:cs typeface="Calibri"/>
              </a:rPr>
              <a:t> (dr hab.. Anna Oleszkiewicz, prof.. </a:t>
            </a:r>
            <a:r>
              <a:rPr lang="pl-PL" altLang="pl-PL" sz="1600" err="1">
                <a:latin typeface="Cambria"/>
                <a:ea typeface="Calibri"/>
                <a:cs typeface="Calibri"/>
              </a:rPr>
              <a:t>UWr</a:t>
            </a:r>
            <a:r>
              <a:rPr lang="pl-PL" altLang="pl-PL" sz="1600">
                <a:latin typeface="Cambria"/>
                <a:ea typeface="Calibri"/>
                <a:cs typeface="Calibri"/>
              </a:rPr>
              <a:t>) </a:t>
            </a:r>
          </a:p>
          <a:p>
            <a:endParaRPr lang="pl-PL" altLang="pl-PL" sz="1600">
              <a:latin typeface="Cambria"/>
              <a:ea typeface="Cambria"/>
            </a:endParaRPr>
          </a:p>
          <a:p>
            <a:endParaRPr lang="pl-PL" altLang="pl-PL"/>
          </a:p>
          <a:p>
            <a:endParaRPr lang="pl-PL" altLang="pl-PL"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EBD9CF-616C-2AEE-3CFB-7A9711B4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>
                <a:latin typeface="Cambria"/>
                <a:ea typeface="Calibri Light"/>
                <a:cs typeface="Calibri Light"/>
              </a:rPr>
              <a:t>Pracownicy Instytutu Psychologii </a:t>
            </a:r>
            <a:endParaRPr lang="pl-PL" sz="4000" b="1">
              <a:latin typeface="Cambria"/>
              <a:ea typeface="Cambria"/>
            </a:endParaRPr>
          </a:p>
        </p:txBody>
      </p:sp>
      <p:pic>
        <p:nvPicPr>
          <p:cNvPr id="4" name="Symbol zastępczy zawartości 3" descr="Obraz zawierający tekst, zrzut ekranu, osoba&#10;&#10;Zawartość wygenerowana przez AI może być niepoprawna.">
            <a:extLst>
              <a:ext uri="{FF2B5EF4-FFF2-40B4-BE49-F238E27FC236}">
                <a16:creationId xmlns:a16="http://schemas.microsoft.com/office/drawing/2014/main" id="{696D7C6E-E318-85D7-F447-1D9DA850D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" y="2250894"/>
            <a:ext cx="8065294" cy="32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32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DCE15F-6A07-3078-407A-BA3C60F1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28" y="770467"/>
            <a:ext cx="3154176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b="1" kern="1200" spc="-120" baseline="0" err="1">
                <a:solidFill>
                  <a:srgbClr val="FFFFFF"/>
                </a:solidFill>
                <a:latin typeface="Cambria"/>
                <a:ea typeface="Cambria"/>
              </a:rPr>
              <a:t>Biblioteka</a:t>
            </a:r>
            <a:r>
              <a:rPr lang="en-US" sz="4000" b="1" kern="1200" spc="-120" baseline="0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r>
              <a:rPr lang="en-US" sz="4000" b="1" kern="1200" spc="-120" baseline="0" err="1">
                <a:solidFill>
                  <a:srgbClr val="FFFFFF"/>
                </a:solidFill>
                <a:latin typeface="Cambria"/>
                <a:ea typeface="Cambria"/>
              </a:rPr>
              <a:t>i</a:t>
            </a:r>
            <a:r>
              <a:rPr lang="en-US" sz="4000" b="1" kern="1200" spc="-120" baseline="0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r>
              <a:rPr lang="en-US" sz="4000" b="1" kern="1200" spc="-120" baseline="0" err="1">
                <a:solidFill>
                  <a:srgbClr val="FFFFFF"/>
                </a:solidFill>
                <a:latin typeface="Cambria"/>
                <a:ea typeface="Cambria"/>
              </a:rPr>
              <a:t>czytelnia</a:t>
            </a:r>
            <a:r>
              <a:rPr lang="en-US" sz="4000" b="1" kern="1200" spc="-120" baseline="0">
                <a:solidFill>
                  <a:srgbClr val="FFFFFF"/>
                </a:solidFill>
                <a:latin typeface="Cambria"/>
                <a:ea typeface="Cambria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9402" y="0"/>
            <a:ext cx="50545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EA43F23-B331-7806-F209-864749CAC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516" r="21612" b="2"/>
          <a:stretch>
            <a:fillRect/>
          </a:stretch>
        </p:blipFill>
        <p:spPr>
          <a:xfrm>
            <a:off x="4572000" y="629265"/>
            <a:ext cx="4089402" cy="55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9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CF367F-1BEF-5BF9-93D7-BEB49724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>
                <a:latin typeface="Cambria"/>
                <a:ea typeface="Calibri"/>
                <a:cs typeface="Calibri"/>
              </a:rPr>
              <a:t>Opiekunowie roku</a:t>
            </a:r>
            <a:r>
              <a:rPr lang="pl-PL">
                <a:ea typeface="Calibri"/>
                <a:cs typeface="Calibri"/>
              </a:rPr>
              <a:t> </a:t>
            </a:r>
            <a:endParaRPr lang="pl-PL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529D18-9977-EC36-E396-F92DAF1D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3" y="2681263"/>
            <a:ext cx="3775833" cy="2456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Cambria"/>
                <a:ea typeface="Calibri Light"/>
                <a:cs typeface="Calibri Light"/>
              </a:rPr>
              <a:t>mgr Karolina Olejnik </a:t>
            </a:r>
            <a:endParaRPr lang="pl-PL" b="1" dirty="0"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pl-PL" dirty="0">
                <a:latin typeface="Cambria"/>
                <a:ea typeface="Calibri Light"/>
                <a:cs typeface="Calibri Light"/>
              </a:rPr>
              <a:t>studia stacjonarne </a:t>
            </a:r>
          </a:p>
          <a:p>
            <a:pPr marL="0" indent="0">
              <a:buNone/>
            </a:pPr>
            <a:endParaRPr lang="pl-PL" b="1" dirty="0">
              <a:latin typeface="Cambria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pl-PL" b="1" dirty="0">
                <a:latin typeface="Cambria"/>
                <a:ea typeface="Calibri Light"/>
                <a:cs typeface="Calibri Light"/>
              </a:rPr>
              <a:t>dr Kamila Madeja - Bień</a:t>
            </a:r>
          </a:p>
          <a:p>
            <a:pPr marL="0" indent="0">
              <a:buNone/>
            </a:pPr>
            <a:r>
              <a:rPr lang="pl-PL" dirty="0">
                <a:latin typeface="Cambria"/>
                <a:ea typeface="Calibri Light"/>
                <a:cs typeface="Calibri Light"/>
              </a:rPr>
              <a:t>studia niestacjonarne </a:t>
            </a:r>
          </a:p>
        </p:txBody>
      </p:sp>
      <p:pic>
        <p:nvPicPr>
          <p:cNvPr id="4" name="Obraz 3" descr="C:\Users\Kacha\Desktop\Badania-nad-wplywem-pandemii-koronawirusa-na-funkcjonowanie-psychospoleczne.-Ty-tez-mozesz-wziac-w-nich-udzial_article_lead.jpg">
            <a:extLst>
              <a:ext uri="{FF2B5EF4-FFF2-40B4-BE49-F238E27FC236}">
                <a16:creationId xmlns:a16="http://schemas.microsoft.com/office/drawing/2014/main" id="{6B984F1A-ABF8-199B-DE4F-01A476012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459" y="2463390"/>
            <a:ext cx="4026722" cy="26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47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161a78-a7cf-4622-9259-79b31e42170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6A5CD245E4FE439573900B884F2107" ma:contentTypeVersion="17" ma:contentTypeDescription="Utwórz nowy dokument." ma:contentTypeScope="" ma:versionID="3bcd2947997c4e537c23a0ee54dced93">
  <xsd:schema xmlns:xsd="http://www.w3.org/2001/XMLSchema" xmlns:xs="http://www.w3.org/2001/XMLSchema" xmlns:p="http://schemas.microsoft.com/office/2006/metadata/properties" xmlns:ns3="4e161a78-a7cf-4622-9259-79b31e421700" xmlns:ns4="81e51f9d-9157-41f5-93d8-e9c683a56d32" targetNamespace="http://schemas.microsoft.com/office/2006/metadata/properties" ma:root="true" ma:fieldsID="99a93bed5dd63a9afa350d3864a50495" ns3:_="" ns4:_="">
    <xsd:import namespace="4e161a78-a7cf-4622-9259-79b31e421700"/>
    <xsd:import namespace="81e51f9d-9157-41f5-93d8-e9c683a56d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61a78-a7cf-4622-9259-79b31e4217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51f9d-9157-41f5-93d8-e9c683a56d3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AE64BA-3EBA-4A5F-A818-FDF788B6AEDD}">
  <ds:schemaRefs>
    <ds:schemaRef ds:uri="4e161a78-a7cf-4622-9259-79b31e421700"/>
    <ds:schemaRef ds:uri="81e51f9d-9157-41f5-93d8-e9c683a56d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65C0C9-030D-4BAD-B29B-B79FCE6A5115}">
  <ds:schemaRefs>
    <ds:schemaRef ds:uri="4e161a78-a7cf-4622-9259-79b31e421700"/>
    <ds:schemaRef ds:uri="81e51f9d-9157-41f5-93d8-e9c683a56d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11F3DD-37B0-4D21-B781-7C78F7BCE9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1371</Words>
  <Application>Microsoft Office PowerPoint</Application>
  <PresentationFormat>Pokaz na ekranie (4:3)</PresentationFormat>
  <Paragraphs>157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Times New Roman</vt:lpstr>
      <vt:lpstr>Wingdings</vt:lpstr>
      <vt:lpstr>Metropolitan</vt:lpstr>
      <vt:lpstr>Instytut Psychologii  Uniwersytetu Wrocławskiego</vt:lpstr>
      <vt:lpstr>Struktura organizacyjna  w Instytucie Psychologii </vt:lpstr>
      <vt:lpstr>Instytut Psychologii jest częścią  Wydziału Nauk Historycznych i Pedagogicznych </vt:lpstr>
      <vt:lpstr>Dyrekcja Instytutu Psychologii</vt:lpstr>
      <vt:lpstr>Sekretariat Instytutu Psychologii </vt:lpstr>
      <vt:lpstr>Zakłady w Instytucie Psychologii </vt:lpstr>
      <vt:lpstr>Pracownicy Instytutu Psychologii </vt:lpstr>
      <vt:lpstr>Biblioteka i czytelnia </vt:lpstr>
      <vt:lpstr>Opiekunowie roku </vt:lpstr>
      <vt:lpstr>Regulamin Studiów </vt:lpstr>
      <vt:lpstr>Obowiązki przewidziane regulaminem studiów w UWr   </vt:lpstr>
      <vt:lpstr>Studia psychologiczne  w Instytucie Psychologii </vt:lpstr>
      <vt:lpstr>Program studiów (strona internetowa IPs:  zakładka studia/studia magisterskie/studia dzienne vs studia wieczorowe/program studiów) </vt:lpstr>
      <vt:lpstr>Sylabusy przedmiotowe </vt:lpstr>
      <vt:lpstr>Zaliczenia zajęć i egzaminy </vt:lpstr>
      <vt:lpstr>Komunikacja z osobą  prowadzącą zajęcia </vt:lpstr>
      <vt:lpstr>Praktyki zawodowe </vt:lpstr>
      <vt:lpstr>Pogramy Mobilności Studentów (MOST) </vt:lpstr>
      <vt:lpstr>Program Erasmus +</vt:lpstr>
      <vt:lpstr>Studenckie Koła Naukowe w Instytucie Psychologii</vt:lpstr>
      <vt:lpstr>Studenckie Koło Naukowe Psychologii Klinicznej opiekunka – dr Małgorzata Włodarczyk </vt:lpstr>
      <vt:lpstr>Studenckie Koło Naukowe Genderówka opiekunka – dr Katarzyna Serafińska    </vt:lpstr>
      <vt:lpstr>Studenckie Koło Naukowe Seksuologii im. Michaliny Wisłockiej opiekunki – dr Dorota Chmielewska, dr Agnieszka Nomejko</vt:lpstr>
      <vt:lpstr>Psychologiczna Grupa Badawcza opiekun - dr Michał Misiak </vt:lpstr>
      <vt:lpstr>Polskie Stowarzyszenie Studentów i Absolwentów Psychologii (PSSiAP) </vt:lpstr>
      <vt:lpstr>Cykliczne wydarzenia z udziałem studentek i studentów IPs</vt:lpstr>
      <vt:lpstr>Poradnie i pracownie  w Instytucie Psychologii</vt:lpstr>
      <vt:lpstr>Pracownia Metod Badań Psychologicznych</vt:lpstr>
      <vt:lpstr>Prezentacja programu PowerPoint</vt:lpstr>
      <vt:lpstr>Pracownie i laboratoria badawcze</vt:lpstr>
      <vt:lpstr>Inne informacje organizacyjne </vt:lpstr>
      <vt:lpstr>Informacje bieżące na stronach i w mediach społecznościowych  </vt:lpstr>
      <vt:lpstr>Organizacja roku akademickiego  (co roku podobna, ale trzeba  sprawdzać z początkiem nowego roku akademickiego) </vt:lpstr>
      <vt:lpstr>Ślubowanie dla I roku </vt:lpstr>
      <vt:lpstr>Szkolenie biblioteczne </vt:lpstr>
      <vt:lpstr>Szkolenie BHP</vt:lpstr>
      <vt:lpstr>Załatwianie spraw </vt:lpstr>
      <vt:lpstr>Czas na pytania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Studia psychologiczne  w Instytucie Psychologii Uniwersytetu Wrocławskiego </dc:title>
  <dc:creator>Kacha</dc:creator>
  <cp:lastModifiedBy>Joanna Piskorz</cp:lastModifiedBy>
  <cp:revision>206</cp:revision>
  <dcterms:created xsi:type="dcterms:W3CDTF">2020-09-28T11:21:25Z</dcterms:created>
  <dcterms:modified xsi:type="dcterms:W3CDTF">2025-10-09T13:01:24Z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0x010100146A5CD245E4FE439573900B884F2107</vt:lpwstr>
  </property>
</Properties>
</file>